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68.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50" r:id="rId5"/>
  </p:sldMasterIdLst>
  <p:notesMasterIdLst>
    <p:notesMasterId r:id="rId40"/>
  </p:notesMasterIdLst>
  <p:handoutMasterIdLst>
    <p:handoutMasterId r:id="rId41"/>
  </p:handoutMasterIdLst>
  <p:sldIdLst>
    <p:sldId id="420" r:id="rId6"/>
    <p:sldId id="550" r:id="rId7"/>
    <p:sldId id="298" r:id="rId8"/>
    <p:sldId id="380" r:id="rId9"/>
    <p:sldId id="357" r:id="rId10"/>
    <p:sldId id="358" r:id="rId11"/>
    <p:sldId id="359" r:id="rId12"/>
    <p:sldId id="362" r:id="rId13"/>
    <p:sldId id="383" r:id="rId14"/>
    <p:sldId id="384" r:id="rId15"/>
    <p:sldId id="385" r:id="rId16"/>
    <p:sldId id="386" r:id="rId17"/>
    <p:sldId id="377" r:id="rId18"/>
    <p:sldId id="390" r:id="rId19"/>
    <p:sldId id="391" r:id="rId20"/>
    <p:sldId id="365" r:id="rId21"/>
    <p:sldId id="368" r:id="rId22"/>
    <p:sldId id="387" r:id="rId23"/>
    <p:sldId id="388" r:id="rId24"/>
    <p:sldId id="389" r:id="rId25"/>
    <p:sldId id="392" r:id="rId26"/>
    <p:sldId id="393" r:id="rId27"/>
    <p:sldId id="374" r:id="rId28"/>
    <p:sldId id="375" r:id="rId29"/>
    <p:sldId id="376" r:id="rId30"/>
    <p:sldId id="366" r:id="rId31"/>
    <p:sldId id="373" r:id="rId32"/>
    <p:sldId id="370" r:id="rId33"/>
    <p:sldId id="714" r:id="rId34"/>
    <p:sldId id="394" r:id="rId35"/>
    <p:sldId id="395" r:id="rId36"/>
    <p:sldId id="713" r:id="rId37"/>
    <p:sldId id="715" r:id="rId38"/>
    <p:sldId id="28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2E5"/>
    <a:srgbClr val="C63937"/>
    <a:srgbClr val="E1F4FD"/>
    <a:srgbClr val="B9E5FB"/>
    <a:srgbClr val="C69F41"/>
    <a:srgbClr val="00A1D6"/>
    <a:srgbClr val="C1671C"/>
    <a:srgbClr val="53A448"/>
    <a:srgbClr val="46A0D1"/>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352" autoAdjust="0"/>
    <p:restoredTop sz="94472" autoAdjust="0"/>
  </p:normalViewPr>
  <p:slideViewPr>
    <p:cSldViewPr snapToGrid="0">
      <p:cViewPr varScale="1">
        <p:scale>
          <a:sx n="79" d="100"/>
          <a:sy n="79" d="100"/>
        </p:scale>
        <p:origin x="1109" y="82"/>
      </p:cViewPr>
      <p:guideLst>
        <p:guide orient="horz" pos="2160"/>
        <p:guide pos="3840"/>
      </p:guideLst>
    </p:cSldViewPr>
  </p:slideViewPr>
  <p:notesTextViewPr>
    <p:cViewPr>
      <p:scale>
        <a:sx n="3" d="2"/>
        <a:sy n="3" d="2"/>
      </p:scale>
      <p:origin x="0" y="0"/>
    </p:cViewPr>
  </p:notesTextViewPr>
  <p:sorterViewPr>
    <p:cViewPr varScale="1">
      <p:scale>
        <a:sx n="1" d="1"/>
        <a:sy n="1" d="1"/>
      </p:scale>
      <p:origin x="0" y="-55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RNAN, KELLEY S CIV USAF AFMC AFRL/RG" userId="c087219e-a884-4f1b-b85d-f62efb9ec70f" providerId="ADAL" clId="{CCDBDB0A-D547-4E1D-9F3D-54F92A1E9797}"/>
    <pc:docChg chg="delSld modSld sldOrd">
      <pc:chgData name="KIERNAN, KELLEY S CIV USAF AFMC AFRL/RG" userId="c087219e-a884-4f1b-b85d-f62efb9ec70f" providerId="ADAL" clId="{CCDBDB0A-D547-4E1D-9F3D-54F92A1E9797}" dt="2023-02-14T18:38:03.033" v="15"/>
      <pc:docMkLst>
        <pc:docMk/>
      </pc:docMkLst>
      <pc:sldChg chg="ord">
        <pc:chgData name="KIERNAN, KELLEY S CIV USAF AFMC AFRL/RG" userId="c087219e-a884-4f1b-b85d-f62efb9ec70f" providerId="ADAL" clId="{CCDBDB0A-D547-4E1D-9F3D-54F92A1E9797}" dt="2023-02-14T18:37:16.532" v="1"/>
        <pc:sldMkLst>
          <pc:docMk/>
          <pc:sldMk cId="0" sldId="284"/>
        </pc:sldMkLst>
      </pc:sldChg>
      <pc:sldChg chg="del">
        <pc:chgData name="KIERNAN, KELLEY S CIV USAF AFMC AFRL/RG" userId="c087219e-a884-4f1b-b85d-f62efb9ec70f" providerId="ADAL" clId="{CCDBDB0A-D547-4E1D-9F3D-54F92A1E9797}" dt="2023-02-14T18:37:55.257" v="11" actId="47"/>
        <pc:sldMkLst>
          <pc:docMk/>
          <pc:sldMk cId="2558788879" sldId="372"/>
        </pc:sldMkLst>
      </pc:sldChg>
      <pc:sldChg chg="del">
        <pc:chgData name="KIERNAN, KELLEY S CIV USAF AFMC AFRL/RG" userId="c087219e-a884-4f1b-b85d-f62efb9ec70f" providerId="ADAL" clId="{CCDBDB0A-D547-4E1D-9F3D-54F92A1E9797}" dt="2023-02-14T18:37:53.904" v="9" actId="47"/>
        <pc:sldMkLst>
          <pc:docMk/>
          <pc:sldMk cId="1266559022" sldId="472"/>
        </pc:sldMkLst>
      </pc:sldChg>
      <pc:sldChg chg="del">
        <pc:chgData name="KIERNAN, KELLEY S CIV USAF AFMC AFRL/RG" userId="c087219e-a884-4f1b-b85d-f62efb9ec70f" providerId="ADAL" clId="{CCDBDB0A-D547-4E1D-9F3D-54F92A1E9797}" dt="2023-02-14T18:37:43.159" v="5" actId="47"/>
        <pc:sldMkLst>
          <pc:docMk/>
          <pc:sldMk cId="3970700761" sldId="536"/>
        </pc:sldMkLst>
      </pc:sldChg>
      <pc:sldChg chg="ord">
        <pc:chgData name="KIERNAN, KELLEY S CIV USAF AFMC AFRL/RG" userId="c087219e-a884-4f1b-b85d-f62efb9ec70f" providerId="ADAL" clId="{CCDBDB0A-D547-4E1D-9F3D-54F92A1E9797}" dt="2023-02-14T18:38:03.033" v="15"/>
        <pc:sldMkLst>
          <pc:docMk/>
          <pc:sldMk cId="3275429259" sldId="550"/>
        </pc:sldMkLst>
      </pc:sldChg>
      <pc:sldChg chg="del">
        <pc:chgData name="KIERNAN, KELLEY S CIV USAF AFMC AFRL/RG" userId="c087219e-a884-4f1b-b85d-f62efb9ec70f" providerId="ADAL" clId="{CCDBDB0A-D547-4E1D-9F3D-54F92A1E9797}" dt="2023-02-14T18:37:54.558" v="10" actId="47"/>
        <pc:sldMkLst>
          <pc:docMk/>
          <pc:sldMk cId="1218384471" sldId="580"/>
        </pc:sldMkLst>
      </pc:sldChg>
      <pc:sldChg chg="del">
        <pc:chgData name="KIERNAN, KELLEY S CIV USAF AFMC AFRL/RG" userId="c087219e-a884-4f1b-b85d-f62efb9ec70f" providerId="ADAL" clId="{CCDBDB0A-D547-4E1D-9F3D-54F92A1E9797}" dt="2023-02-14T18:37:49.803" v="7" actId="47"/>
        <pc:sldMkLst>
          <pc:docMk/>
          <pc:sldMk cId="2644541486" sldId="588"/>
        </pc:sldMkLst>
      </pc:sldChg>
      <pc:sldChg chg="del">
        <pc:chgData name="KIERNAN, KELLEY S CIV USAF AFMC AFRL/RG" userId="c087219e-a884-4f1b-b85d-f62efb9ec70f" providerId="ADAL" clId="{CCDBDB0A-D547-4E1D-9F3D-54F92A1E9797}" dt="2023-02-14T18:37:53.059" v="8" actId="47"/>
        <pc:sldMkLst>
          <pc:docMk/>
          <pc:sldMk cId="3549885100" sldId="632"/>
        </pc:sldMkLst>
      </pc:sldChg>
      <pc:sldChg chg="del">
        <pc:chgData name="KIERNAN, KELLEY S CIV USAF AFMC AFRL/RG" userId="c087219e-a884-4f1b-b85d-f62efb9ec70f" providerId="ADAL" clId="{CCDBDB0A-D547-4E1D-9F3D-54F92A1E9797}" dt="2023-02-14T18:37:47.112" v="6" actId="47"/>
        <pc:sldMkLst>
          <pc:docMk/>
          <pc:sldMk cId="3846792749" sldId="658"/>
        </pc:sldMkLst>
      </pc:sldChg>
      <pc:sldChg chg="del">
        <pc:chgData name="KIERNAN, KELLEY S CIV USAF AFMC AFRL/RG" userId="c087219e-a884-4f1b-b85d-f62efb9ec70f" providerId="ADAL" clId="{CCDBDB0A-D547-4E1D-9F3D-54F92A1E9797}" dt="2023-02-14T18:37:55.938" v="12" actId="47"/>
        <pc:sldMkLst>
          <pc:docMk/>
          <pc:sldMk cId="3178061208" sldId="699"/>
        </pc:sldMkLst>
      </pc:sldChg>
      <pc:sldChg chg="del">
        <pc:chgData name="KIERNAN, KELLEY S CIV USAF AFMC AFRL/RG" userId="c087219e-a884-4f1b-b85d-f62efb9ec70f" providerId="ADAL" clId="{CCDBDB0A-D547-4E1D-9F3D-54F92A1E9797}" dt="2023-02-14T18:37:35.685" v="2" actId="47"/>
        <pc:sldMkLst>
          <pc:docMk/>
          <pc:sldMk cId="3858737580" sldId="700"/>
        </pc:sldMkLst>
      </pc:sldChg>
      <pc:sldChg chg="del">
        <pc:chgData name="KIERNAN, KELLEY S CIV USAF AFMC AFRL/RG" userId="c087219e-a884-4f1b-b85d-f62efb9ec70f" providerId="ADAL" clId="{CCDBDB0A-D547-4E1D-9F3D-54F92A1E9797}" dt="2023-02-14T18:37:35.685" v="2" actId="47"/>
        <pc:sldMkLst>
          <pc:docMk/>
          <pc:sldMk cId="1598549182" sldId="701"/>
        </pc:sldMkLst>
      </pc:sldChg>
      <pc:sldChg chg="del">
        <pc:chgData name="KIERNAN, KELLEY S CIV USAF AFMC AFRL/RG" userId="c087219e-a884-4f1b-b85d-f62efb9ec70f" providerId="ADAL" clId="{CCDBDB0A-D547-4E1D-9F3D-54F92A1E9797}" dt="2023-02-14T18:37:35.685" v="2" actId="47"/>
        <pc:sldMkLst>
          <pc:docMk/>
          <pc:sldMk cId="4069122502" sldId="702"/>
        </pc:sldMkLst>
      </pc:sldChg>
      <pc:sldChg chg="del">
        <pc:chgData name="KIERNAN, KELLEY S CIV USAF AFMC AFRL/RG" userId="c087219e-a884-4f1b-b85d-f62efb9ec70f" providerId="ADAL" clId="{CCDBDB0A-D547-4E1D-9F3D-54F92A1E9797}" dt="2023-02-14T18:37:35.685" v="2" actId="47"/>
        <pc:sldMkLst>
          <pc:docMk/>
          <pc:sldMk cId="501042319" sldId="703"/>
        </pc:sldMkLst>
      </pc:sldChg>
      <pc:sldChg chg="del">
        <pc:chgData name="KIERNAN, KELLEY S CIV USAF AFMC AFRL/RG" userId="c087219e-a884-4f1b-b85d-f62efb9ec70f" providerId="ADAL" clId="{CCDBDB0A-D547-4E1D-9F3D-54F92A1E9797}" dt="2023-02-14T18:37:40.522" v="3" actId="47"/>
        <pc:sldMkLst>
          <pc:docMk/>
          <pc:sldMk cId="1801695956" sldId="704"/>
        </pc:sldMkLst>
      </pc:sldChg>
      <pc:sldChg chg="del">
        <pc:chgData name="KIERNAN, KELLEY S CIV USAF AFMC AFRL/RG" userId="c087219e-a884-4f1b-b85d-f62efb9ec70f" providerId="ADAL" clId="{CCDBDB0A-D547-4E1D-9F3D-54F92A1E9797}" dt="2023-02-14T18:37:40.522" v="3" actId="47"/>
        <pc:sldMkLst>
          <pc:docMk/>
          <pc:sldMk cId="295934829" sldId="705"/>
        </pc:sldMkLst>
      </pc:sldChg>
      <pc:sldChg chg="del">
        <pc:chgData name="KIERNAN, KELLEY S CIV USAF AFMC AFRL/RG" userId="c087219e-a884-4f1b-b85d-f62efb9ec70f" providerId="ADAL" clId="{CCDBDB0A-D547-4E1D-9F3D-54F92A1E9797}" dt="2023-02-14T18:37:57.564" v="13" actId="47"/>
        <pc:sldMkLst>
          <pc:docMk/>
          <pc:sldMk cId="2977047677" sldId="706"/>
        </pc:sldMkLst>
      </pc:sldChg>
      <pc:sldChg chg="del">
        <pc:chgData name="KIERNAN, KELLEY S CIV USAF AFMC AFRL/RG" userId="c087219e-a884-4f1b-b85d-f62efb9ec70f" providerId="ADAL" clId="{CCDBDB0A-D547-4E1D-9F3D-54F92A1E9797}" dt="2023-02-14T18:37:40.522" v="3" actId="47"/>
        <pc:sldMkLst>
          <pc:docMk/>
          <pc:sldMk cId="3759304224" sldId="707"/>
        </pc:sldMkLst>
      </pc:sldChg>
      <pc:sldChg chg="del">
        <pc:chgData name="KIERNAN, KELLEY S CIV USAF AFMC AFRL/RG" userId="c087219e-a884-4f1b-b85d-f62efb9ec70f" providerId="ADAL" clId="{CCDBDB0A-D547-4E1D-9F3D-54F92A1E9797}" dt="2023-02-14T18:37:40.522" v="3" actId="47"/>
        <pc:sldMkLst>
          <pc:docMk/>
          <pc:sldMk cId="2760720037" sldId="708"/>
        </pc:sldMkLst>
      </pc:sldChg>
      <pc:sldChg chg="del">
        <pc:chgData name="KIERNAN, KELLEY S CIV USAF AFMC AFRL/RG" userId="c087219e-a884-4f1b-b85d-f62efb9ec70f" providerId="ADAL" clId="{CCDBDB0A-D547-4E1D-9F3D-54F92A1E9797}" dt="2023-02-14T18:37:42.200" v="4" actId="47"/>
        <pc:sldMkLst>
          <pc:docMk/>
          <pc:sldMk cId="1842351898" sldId="710"/>
        </pc:sldMkLst>
      </pc:sldChg>
      <pc:sldChg chg="del">
        <pc:chgData name="KIERNAN, KELLEY S CIV USAF AFMC AFRL/RG" userId="c087219e-a884-4f1b-b85d-f62efb9ec70f" providerId="ADAL" clId="{CCDBDB0A-D547-4E1D-9F3D-54F92A1E9797}" dt="2023-02-14T18:37:35.685" v="2" actId="47"/>
        <pc:sldMkLst>
          <pc:docMk/>
          <pc:sldMk cId="1371765656" sldId="711"/>
        </pc:sldMkLst>
      </pc:sldChg>
      <pc:sldChg chg="del">
        <pc:chgData name="KIERNAN, KELLEY S CIV USAF AFMC AFRL/RG" userId="c087219e-a884-4f1b-b85d-f62efb9ec70f" providerId="ADAL" clId="{CCDBDB0A-D547-4E1D-9F3D-54F92A1E9797}" dt="2023-02-14T18:37:40.522" v="3" actId="47"/>
        <pc:sldMkLst>
          <pc:docMk/>
          <pc:sldMk cId="0" sldId="7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77EA0-BB36-4C82-82CC-E2C025076CA6}" type="datetimeFigureOut">
              <a:rPr lang="en-US" smtClean="0"/>
              <a:t>2/14/2023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4E184-E0B2-4CE3-804C-2C0F9D760ABC}" type="slidenum">
              <a:rPr lang="en-US" smtClean="0"/>
              <a:t>‹#›</a:t>
            </a:fld>
            <a:endParaRPr lang="en-US" dirty="0"/>
          </a:p>
        </p:txBody>
      </p:sp>
    </p:spTree>
    <p:extLst>
      <p:ext uri="{BB962C8B-B14F-4D97-AF65-F5344CB8AC3E}">
        <p14:creationId xmlns:p14="http://schemas.microsoft.com/office/powerpoint/2010/main" val="195459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1962A-B2F8-C645-8FA9-12309D2ABFFB}" type="datetimeFigureOut">
              <a:rPr lang="en-US" smtClean="0"/>
              <a:t>2/14/2023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62104-A977-B74F-A81D-085A9EE8CBC9}" type="slidenum">
              <a:rPr lang="en-US" smtClean="0"/>
              <a:t>‹#›</a:t>
            </a:fld>
            <a:endParaRPr lang="en-US" dirty="0"/>
          </a:p>
        </p:txBody>
      </p:sp>
    </p:spTree>
    <p:extLst>
      <p:ext uri="{BB962C8B-B14F-4D97-AF65-F5344CB8AC3E}">
        <p14:creationId xmlns:p14="http://schemas.microsoft.com/office/powerpoint/2010/main" val="172879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source  </a:t>
            </a:r>
            <a:r>
              <a:rPr lang="en-US" sz="1200" b="1" i="0" kern="1200" dirty="0">
                <a:solidFill>
                  <a:schemeClr val="tx1"/>
                </a:solidFill>
                <a:effectLst/>
                <a:latin typeface="+mn-lt"/>
                <a:ea typeface="+mn-ea"/>
                <a:cs typeface="+mn-cs"/>
              </a:rPr>
              <a:t>Photo by:</a:t>
            </a:r>
            <a:r>
              <a:rPr lang="en-US" sz="1200" b="0" i="0" kern="1200" dirty="0">
                <a:solidFill>
                  <a:schemeClr val="tx1"/>
                </a:solidFill>
                <a:effectLst/>
                <a:latin typeface="+mn-lt"/>
                <a:ea typeface="+mn-ea"/>
                <a:cs typeface="+mn-cs"/>
              </a:rPr>
              <a:t> Air Force photo |  </a:t>
            </a:r>
            <a:r>
              <a:rPr lang="en-US" sz="1200" b="1" i="0" kern="1200" dirty="0">
                <a:solidFill>
                  <a:schemeClr val="tx1"/>
                </a:solidFill>
                <a:effectLst/>
                <a:latin typeface="+mn-lt"/>
                <a:ea typeface="+mn-ea"/>
                <a:cs typeface="+mn-cs"/>
              </a:rPr>
              <a:t>VIRIN: </a:t>
            </a:r>
            <a:r>
              <a:rPr lang="en-US" sz="1200" b="0" i="0" kern="1200" dirty="0">
                <a:solidFill>
                  <a:schemeClr val="tx1"/>
                </a:solidFill>
                <a:effectLst/>
                <a:latin typeface="+mn-lt"/>
                <a:ea typeface="+mn-ea"/>
                <a:cs typeface="+mn-cs"/>
              </a:rPr>
              <a:t>201002-F-ZX772-001.JPG</a:t>
            </a:r>
            <a:r>
              <a:rPr lang="en-US" dirty="0"/>
              <a:t> https://www.afnwc.af.mil/News/Photos/igphoto/2002520957/</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62104-A977-B74F-A81D-085A9EE8C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67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3BE5C-8DD5-404A-A775-34CA9B70B1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64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3BE5C-8DD5-404A-A775-34CA9B70B1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260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3BE5C-8DD5-404A-A775-34CA9B70B1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7669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3BE5C-8DD5-404A-A775-34CA9B70B1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8975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3BE5C-8DD5-404A-A775-34CA9B70B1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9442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E1F8AE6-BD1C-415B-97DD-E5150047182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9652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E1F8AE6-BD1C-415B-97DD-E5150047182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4253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E1F8AE6-BD1C-415B-97DD-E5150047182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62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E1F8AE6-BD1C-415B-97DD-E5150047182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761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93B265-94DF-4344-A6B6-88CA9527882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3731" name="Rectangle 2"/>
          <p:cNvSpPr>
            <a:spLocks noGrp="1" noRot="1" noChangeAspect="1" noChangeArrowheads="1" noTextEdit="1"/>
          </p:cNvSpPr>
          <p:nvPr>
            <p:ph type="sldImg"/>
          </p:nvPr>
        </p:nvSpPr>
        <p:spPr>
          <a:xfrm>
            <a:off x="412750" y="695325"/>
            <a:ext cx="6208713" cy="3492500"/>
          </a:xfrm>
          <a:ln/>
        </p:spPr>
      </p:sp>
      <p:sp>
        <p:nvSpPr>
          <p:cNvPr id="73732" name="Rectangle 3"/>
          <p:cNvSpPr>
            <a:spLocks noGrp="1" noChangeArrowheads="1"/>
          </p:cNvSpPr>
          <p:nvPr>
            <p:ph type="body" idx="1"/>
          </p:nvPr>
        </p:nvSpPr>
        <p:spPr>
          <a:noFill/>
          <a:ln/>
        </p:spPr>
        <p:txBody>
          <a:bodyPr/>
          <a:lstStyle/>
          <a:p>
            <a:endParaRPr lang="en-US" dirty="0">
              <a:solidFill>
                <a:srgbClr val="333399"/>
              </a:solidFill>
            </a:endParaRPr>
          </a:p>
          <a:p>
            <a:endParaRPr lang="en-US" dirty="0"/>
          </a:p>
        </p:txBody>
      </p:sp>
    </p:spTree>
    <p:extLst>
      <p:ext uri="{BB962C8B-B14F-4D97-AF65-F5344CB8AC3E}">
        <p14:creationId xmlns:p14="http://schemas.microsoft.com/office/powerpoint/2010/main" val="162518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we are about to see is located here on the Blue Cyber webpage, under “Presentations”.</a:t>
            </a:r>
          </a:p>
        </p:txBody>
      </p:sp>
      <p:sp>
        <p:nvSpPr>
          <p:cNvPr id="4" name="Slide Number Placeholder 3"/>
          <p:cNvSpPr>
            <a:spLocks noGrp="1"/>
          </p:cNvSpPr>
          <p:nvPr>
            <p:ph type="sldNum" sz="quarter" idx="5"/>
          </p:nvPr>
        </p:nvSpPr>
        <p:spPr/>
        <p:txBody>
          <a:bodyPr/>
          <a:lstStyle/>
          <a:p>
            <a:fld id="{3DD62104-A977-B74F-A81D-085A9EE8CBC9}" type="slidenum">
              <a:rPr lang="en-US" smtClean="0"/>
              <a:t>2</a:t>
            </a:fld>
            <a:endParaRPr lang="en-US" dirty="0"/>
          </a:p>
        </p:txBody>
      </p:sp>
    </p:spTree>
    <p:extLst>
      <p:ext uri="{BB962C8B-B14F-4D97-AF65-F5344CB8AC3E}">
        <p14:creationId xmlns:p14="http://schemas.microsoft.com/office/powerpoint/2010/main" val="368048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15523C-AB25-4690-95F9-08BA7DBC2F3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339" name="Rectangle 2"/>
          <p:cNvSpPr>
            <a:spLocks noGrp="1" noRot="1" noChangeAspect="1" noChangeArrowheads="1" noTextEdit="1"/>
          </p:cNvSpPr>
          <p:nvPr>
            <p:ph type="sldImg"/>
          </p:nvPr>
        </p:nvSpPr>
        <p:spPr>
          <a:xfrm>
            <a:off x="406400" y="696913"/>
            <a:ext cx="6197600" cy="3486150"/>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Plus RIF</a:t>
            </a:r>
          </a:p>
        </p:txBody>
      </p:sp>
    </p:spTree>
    <p:extLst>
      <p:ext uri="{BB962C8B-B14F-4D97-AF65-F5344CB8AC3E}">
        <p14:creationId xmlns:p14="http://schemas.microsoft.com/office/powerpoint/2010/main" val="153844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7F0A0DD-6635-41B7-B589-9989C14EC03A}"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6019" name="Rectangle 2"/>
          <p:cNvSpPr>
            <a:spLocks noGrp="1" noRot="1" noChangeAspect="1" noChangeArrowheads="1" noTextEdit="1"/>
          </p:cNvSpPr>
          <p:nvPr>
            <p:ph type="sldImg"/>
          </p:nvPr>
        </p:nvSpPr>
        <p:spPr>
          <a:xfrm>
            <a:off x="406400" y="696913"/>
            <a:ext cx="6197600" cy="3486150"/>
          </a:xfrm>
          <a:ln/>
        </p:spPr>
      </p:sp>
      <p:sp>
        <p:nvSpPr>
          <p:cNvPr id="86020" name="Rectangle 3"/>
          <p:cNvSpPr>
            <a:spLocks noGrp="1" noChangeArrowheads="1"/>
          </p:cNvSpPr>
          <p:nvPr>
            <p:ph type="body" idx="1"/>
          </p:nvPr>
        </p:nvSpPr>
        <p:spPr>
          <a:noFill/>
          <a:ln/>
        </p:spPr>
        <p:txBody>
          <a:bodyPr/>
          <a:lstStyle/>
          <a:p>
            <a:pPr eaLnBrk="1" hangingPunct="1"/>
            <a:endParaRPr lang="en-US" sz="1000" b="0" dirty="0">
              <a:latin typeface="Times New Roman" pitchFamily="18" charset="0"/>
              <a:cs typeface="Times New Roman" pitchFamily="18" charset="0"/>
            </a:endParaRPr>
          </a:p>
        </p:txBody>
      </p:sp>
    </p:spTree>
    <p:extLst>
      <p:ext uri="{BB962C8B-B14F-4D97-AF65-F5344CB8AC3E}">
        <p14:creationId xmlns:p14="http://schemas.microsoft.com/office/powerpoint/2010/main" val="370064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7F0A0DD-6635-41B7-B589-9989C14EC03A}"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6019" name="Rectangle 2"/>
          <p:cNvSpPr>
            <a:spLocks noGrp="1" noRot="1" noChangeAspect="1" noChangeArrowheads="1" noTextEdit="1"/>
          </p:cNvSpPr>
          <p:nvPr>
            <p:ph type="sldImg"/>
          </p:nvPr>
        </p:nvSpPr>
        <p:spPr>
          <a:xfrm>
            <a:off x="406400" y="696913"/>
            <a:ext cx="6197600" cy="3486150"/>
          </a:xfrm>
          <a:ln/>
        </p:spPr>
      </p:sp>
      <p:sp>
        <p:nvSpPr>
          <p:cNvPr id="86020" name="Rectangle 3"/>
          <p:cNvSpPr>
            <a:spLocks noGrp="1" noChangeArrowheads="1"/>
          </p:cNvSpPr>
          <p:nvPr>
            <p:ph type="body" idx="1"/>
          </p:nvPr>
        </p:nvSpPr>
        <p:spPr>
          <a:noFill/>
          <a:ln/>
        </p:spPr>
        <p:txBody>
          <a:bodyPr/>
          <a:lstStyle/>
          <a:p>
            <a:pPr eaLnBrk="1" hangingPunct="1"/>
            <a:endParaRPr lang="en-US" sz="1000" b="0" dirty="0">
              <a:latin typeface="Times New Roman" pitchFamily="18" charset="0"/>
              <a:cs typeface="Times New Roman" pitchFamily="18" charset="0"/>
            </a:endParaRPr>
          </a:p>
        </p:txBody>
      </p:sp>
    </p:spTree>
    <p:extLst>
      <p:ext uri="{BB962C8B-B14F-4D97-AF65-F5344CB8AC3E}">
        <p14:creationId xmlns:p14="http://schemas.microsoft.com/office/powerpoint/2010/main" val="236456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7F0A0DD-6635-41B7-B589-9989C14EC03A}"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6019" name="Rectangle 2"/>
          <p:cNvSpPr>
            <a:spLocks noGrp="1" noRot="1" noChangeAspect="1" noChangeArrowheads="1" noTextEdit="1"/>
          </p:cNvSpPr>
          <p:nvPr>
            <p:ph type="sldImg"/>
          </p:nvPr>
        </p:nvSpPr>
        <p:spPr>
          <a:xfrm>
            <a:off x="406400" y="696913"/>
            <a:ext cx="6197600" cy="3486150"/>
          </a:xfrm>
          <a:ln/>
        </p:spPr>
      </p:sp>
      <p:sp>
        <p:nvSpPr>
          <p:cNvPr id="86020" name="Rectangle 3"/>
          <p:cNvSpPr>
            <a:spLocks noGrp="1" noChangeArrowheads="1"/>
          </p:cNvSpPr>
          <p:nvPr>
            <p:ph type="body" idx="1"/>
          </p:nvPr>
        </p:nvSpPr>
        <p:spPr>
          <a:noFill/>
          <a:ln/>
        </p:spPr>
        <p:txBody>
          <a:bodyPr/>
          <a:lstStyle/>
          <a:p>
            <a:pPr eaLnBrk="1" hangingPunct="1"/>
            <a:endParaRPr lang="en-US" sz="1000" b="0" dirty="0">
              <a:latin typeface="Times New Roman" pitchFamily="18" charset="0"/>
              <a:cs typeface="Times New Roman" pitchFamily="18" charset="0"/>
            </a:endParaRPr>
          </a:p>
        </p:txBody>
      </p:sp>
    </p:spTree>
    <p:extLst>
      <p:ext uri="{BB962C8B-B14F-4D97-AF65-F5344CB8AC3E}">
        <p14:creationId xmlns:p14="http://schemas.microsoft.com/office/powerpoint/2010/main" val="334486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ADDFC0A-4DCC-480E-9E28-985517F2281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1443" name="Rectangle 2"/>
          <p:cNvSpPr>
            <a:spLocks noGrp="1" noRot="1" noChangeAspect="1" noChangeArrowheads="1" noTextEdit="1"/>
          </p:cNvSpPr>
          <p:nvPr>
            <p:ph type="sldImg"/>
          </p:nvPr>
        </p:nvSpPr>
        <p:spPr>
          <a:xfrm>
            <a:off x="412750" y="695325"/>
            <a:ext cx="6208713" cy="3492500"/>
          </a:xfrm>
          <a:ln/>
        </p:spPr>
      </p:sp>
      <p:sp>
        <p:nvSpPr>
          <p:cNvPr id="61444" name="Rectangle 3"/>
          <p:cNvSpPr>
            <a:spLocks noGrp="1" noChangeArrowheads="1"/>
          </p:cNvSpPr>
          <p:nvPr>
            <p:ph type="body" idx="1"/>
          </p:nvPr>
        </p:nvSpPr>
        <p:spPr>
          <a:xfrm>
            <a:off x="1166268" y="4421823"/>
            <a:ext cx="4747922" cy="4192283"/>
          </a:xfrm>
          <a:noFill/>
          <a:ln/>
        </p:spPr>
        <p:txBody>
          <a:bodyPr/>
          <a:lstStyle/>
          <a:p>
            <a:pPr>
              <a:buFontTx/>
              <a:buChar char="-"/>
            </a:pPr>
            <a:r>
              <a:rPr lang="en-US" dirty="0">
                <a:latin typeface="Arial" charset="0"/>
              </a:rPr>
              <a:t>Follow</a:t>
            </a:r>
            <a:r>
              <a:rPr lang="en-US" baseline="0" dirty="0">
                <a:latin typeface="Arial" charset="0"/>
              </a:rPr>
              <a:t> definition of 20 U.S.C. 1067q on what qualified as a HBCU or MI</a:t>
            </a:r>
          </a:p>
          <a:p>
            <a:pPr marL="0" marR="0" lvl="0" indent="0" algn="l" defTabSz="914400" rtl="0" eaLnBrk="0" fontAlgn="base" latinLnBrk="0" hangingPunct="0">
              <a:lnSpc>
                <a:spcPct val="100000"/>
              </a:lnSpc>
              <a:spcBef>
                <a:spcPct val="30000"/>
              </a:spcBef>
              <a:spcAft>
                <a:spcPct val="0"/>
              </a:spcAft>
              <a:buClrTx/>
              <a:buSzTx/>
              <a:buFontTx/>
              <a:buChar char="-"/>
              <a:tabLst/>
              <a:defRPr/>
            </a:pPr>
            <a:r>
              <a:rPr lang="en-US" dirty="0">
                <a:latin typeface="Arial" charset="0"/>
              </a:rPr>
              <a:t>The U.S. Dept of Education is responsible for posting the U.S. Department of Education Accredited Minority Post-secondary Education list annually.</a:t>
            </a:r>
          </a:p>
          <a:p>
            <a:pPr>
              <a:buFontTx/>
              <a:buChar char="-"/>
            </a:pPr>
            <a:endParaRPr lang="en-US" dirty="0">
              <a:latin typeface="Arial" charset="0"/>
            </a:endParaRPr>
          </a:p>
        </p:txBody>
      </p:sp>
    </p:spTree>
    <p:extLst>
      <p:ext uri="{BB962C8B-B14F-4D97-AF65-F5344CB8AC3E}">
        <p14:creationId xmlns:p14="http://schemas.microsoft.com/office/powerpoint/2010/main" val="346287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3BE5C-8DD5-404A-A775-34CA9B70B1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132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slideMaster" Target="../slideMasters/slideMaster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5.emf"/><Relationship Id="rId7" Type="http://schemas.openxmlformats.org/officeDocument/2006/relationships/image" Target="../media/image44.jpeg"/><Relationship Id="rId2"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29.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444343"/>
            <a:ext cx="12192000" cy="41365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1" y="3335383"/>
            <a:ext cx="12191999" cy="1388534"/>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0" y="6444343"/>
            <a:ext cx="12192000" cy="413657"/>
          </a:xfrm>
        </p:spPr>
        <p:txBody>
          <a:bodyPr/>
          <a:lstStyle>
            <a:lvl1pPr>
              <a:defRPr>
                <a:solidFill>
                  <a:schemeClr val="bg1"/>
                </a:solidFill>
              </a:defRPr>
            </a:lvl1pPr>
          </a:lstStyle>
          <a:p>
            <a:r>
              <a:rPr lang="en-US" dirty="0"/>
              <a:t>Unclassified</a:t>
            </a:r>
          </a:p>
        </p:txBody>
      </p:sp>
      <p:sp>
        <p:nvSpPr>
          <p:cNvPr id="9" name="Title 8"/>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54372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6038" y="1752599"/>
            <a:ext cx="5426158" cy="781051"/>
          </a:xfrm>
        </p:spPr>
        <p:txBody>
          <a:bodyPr anchor="t">
            <a:normAutofit/>
          </a:bodyPr>
          <a:lstStyle>
            <a:lvl1pPr algn="r">
              <a:defRPr sz="2800" b="1"/>
            </a:lvl1pPr>
          </a:lstStyle>
          <a:p>
            <a:r>
              <a:rPr lang="en-US"/>
              <a:t>Click to edit Master title style</a:t>
            </a:r>
            <a:endParaRPr lang="en-US" dirty="0"/>
          </a:p>
        </p:txBody>
      </p:sp>
      <p:sp>
        <p:nvSpPr>
          <p:cNvPr id="14" name="Picture Placeholder 2"/>
          <p:cNvSpPr>
            <a:spLocks noGrp="1" noChangeAspect="1"/>
          </p:cNvSpPr>
          <p:nvPr>
            <p:ph type="pic" idx="1"/>
          </p:nvPr>
        </p:nvSpPr>
        <p:spPr>
          <a:xfrm>
            <a:off x="6549653" y="1126671"/>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786038" y="2533650"/>
            <a:ext cx="5426158" cy="1828800"/>
          </a:xfrm>
        </p:spPr>
        <p:txBody>
          <a:bodyPr>
            <a:normAutofit/>
          </a:bodyPr>
          <a:lstStyle>
            <a:lvl1pPr marL="0" indent="0" algn="r">
              <a:buNone/>
              <a:defRPr sz="18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158324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732865"/>
            <a:ext cx="12191999" cy="566738"/>
          </a:xfrm>
        </p:spPr>
        <p:txBody>
          <a:bodyPr anchor="b">
            <a:normAutofit/>
          </a:bodyPr>
          <a:lstStyle>
            <a:lvl1pPr algn="ctr">
              <a:defRPr sz="2400" b="1">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983029" y="1242375"/>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0" y="5299603"/>
            <a:ext cx="12191999" cy="493712"/>
          </a:xfrm>
        </p:spPr>
        <p:txBody>
          <a:bodyPr>
            <a:normAutofit/>
          </a:bodyPr>
          <a:lstStyle>
            <a:lvl1pPr marL="0" indent="0" algn="ctr">
              <a:buNone/>
              <a:defRPr sz="14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60982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2000" cy="1517469"/>
          </a:xfrm>
        </p:spPr>
        <p:txBody>
          <a:bodyPr anchor="ctr">
            <a:normAutofit/>
          </a:bodyPr>
          <a:lstStyle>
            <a:lvl1pPr algn="ctr">
              <a:defRPr sz="3200" b="1" cap="none">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0" y="2203269"/>
            <a:ext cx="12192000" cy="1447800"/>
          </a:xfrm>
        </p:spPr>
        <p:txBody>
          <a:bodyPr anchor="ctr">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171967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97720" y="108945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bg2"/>
                </a:solidFill>
                <a:effectLst/>
              </a:rPr>
              <a:t>“</a:t>
            </a:r>
          </a:p>
        </p:txBody>
      </p:sp>
      <p:sp>
        <p:nvSpPr>
          <p:cNvPr id="15" name="TextBox 14"/>
          <p:cNvSpPr txBox="1"/>
          <p:nvPr/>
        </p:nvSpPr>
        <p:spPr>
          <a:xfrm>
            <a:off x="10292533" y="304583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bg2"/>
                </a:solidFill>
                <a:effectLst/>
              </a:rPr>
              <a:t>”</a:t>
            </a:r>
          </a:p>
        </p:txBody>
      </p:sp>
      <p:sp>
        <p:nvSpPr>
          <p:cNvPr id="2" name="Title 1"/>
          <p:cNvSpPr>
            <a:spLocks noGrp="1"/>
          </p:cNvSpPr>
          <p:nvPr>
            <p:ph type="title"/>
          </p:nvPr>
        </p:nvSpPr>
        <p:spPr>
          <a:xfrm>
            <a:off x="1607320" y="912234"/>
            <a:ext cx="8990012" cy="2743199"/>
          </a:xfrm>
        </p:spPr>
        <p:txBody>
          <a:bodyPr anchor="ctr">
            <a:normAutofit/>
          </a:bodyPr>
          <a:lstStyle>
            <a:lvl1pPr algn="ctr">
              <a:defRPr sz="3200" b="0" cap="none">
                <a:solidFill>
                  <a:schemeClr val="tx2"/>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35919" y="3655433"/>
            <a:ext cx="8532815" cy="381000"/>
          </a:xfrm>
        </p:spPr>
        <p:txBody>
          <a:bodyPr anchor="ctr">
            <a:normAutofit/>
          </a:bodyPr>
          <a:lstStyle>
            <a:lvl1pPr marL="0" indent="0" algn="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 y="4343400"/>
            <a:ext cx="12192000" cy="1447800"/>
          </a:xfrm>
        </p:spPr>
        <p:txBody>
          <a:bodyPr anchor="ctr">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4087282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0" y="1323027"/>
            <a:ext cx="12192000" cy="1468800"/>
          </a:xfrm>
        </p:spPr>
        <p:txBody>
          <a:bodyPr anchor="b">
            <a:normAutofit/>
          </a:bodyPr>
          <a:lstStyle>
            <a:lvl1pPr algn="ctr">
              <a:defRPr sz="3200" b="1" cap="none"/>
            </a:lvl1pPr>
          </a:lstStyle>
          <a:p>
            <a:r>
              <a:rPr lang="en-US"/>
              <a:t>Click to edit Master title style</a:t>
            </a:r>
            <a:endParaRPr lang="en-US" dirty="0"/>
          </a:p>
        </p:txBody>
      </p:sp>
      <p:sp>
        <p:nvSpPr>
          <p:cNvPr id="3" name="Text Placeholder 2"/>
          <p:cNvSpPr>
            <a:spLocks noGrp="1"/>
          </p:cNvSpPr>
          <p:nvPr>
            <p:ph type="body" idx="1"/>
          </p:nvPr>
        </p:nvSpPr>
        <p:spPr>
          <a:xfrm>
            <a:off x="-2" y="2791827"/>
            <a:ext cx="12192001" cy="860400"/>
          </a:xfrm>
        </p:spPr>
        <p:txBody>
          <a:bodyPr anchor="t">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8648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1999" cy="2727325"/>
          </a:xfrm>
        </p:spPr>
        <p:txBody>
          <a:bodyPr vert="horz" lIns="91440" tIns="45720" rIns="91440" bIns="45720" rtlCol="0" anchor="ctr">
            <a:normAutofit/>
          </a:bodyPr>
          <a:lstStyle>
            <a:lvl1pPr>
              <a:defRPr lang="en-US" b="1"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01135" y="3505200"/>
            <a:ext cx="10018713" cy="838200"/>
          </a:xfrm>
        </p:spPr>
        <p:txBody>
          <a:bodyPr vert="horz" lIns="91440" tIns="45720" rIns="91440" bIns="45720" rtlCol="0" anchor="b">
            <a:normAutofit/>
          </a:bodyPr>
          <a:lstStyle>
            <a:lvl1pPr algn="ctr">
              <a:buNone/>
              <a:defRPr lang="en-US" sz="2800" b="1" cap="none" dirty="0">
                <a:ln w="3175" cmpd="sng">
                  <a:noFill/>
                </a:ln>
                <a:solidFill>
                  <a:schemeClr val="tx1"/>
                </a:solidFill>
                <a:effectLst/>
                <a:latin typeface="+mn-l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01134" y="4343400"/>
            <a:ext cx="10018713" cy="1447800"/>
          </a:xfrm>
        </p:spPr>
        <p:txBody>
          <a:bodyPr anchor="t">
            <a:normAutofit/>
          </a:bodyPr>
          <a:lstStyle>
            <a:lvl1pPr marL="0" indent="0" algn="ctr">
              <a:buNone/>
              <a:defRPr sz="18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873384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086642" y="1854928"/>
            <a:ext cx="10018713" cy="4389117"/>
          </a:xfrm>
        </p:spPr>
        <p:txBody>
          <a:bodyPr vert="eaVert" anchor="t"/>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564752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938348"/>
            <a:ext cx="1770369" cy="540149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84312" y="938348"/>
            <a:ext cx="8019742" cy="5401491"/>
          </a:xfrm>
        </p:spPr>
        <p:txBody>
          <a:bodyPr vert="eaVert" anchor="t"/>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1576264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BIR/STTR: Font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sp>
        <p:nvSpPr>
          <p:cNvPr id="4" name="Title 2"/>
          <p:cNvSpPr txBox="1">
            <a:spLocks/>
          </p:cNvSpPr>
          <p:nvPr userDrawn="1"/>
        </p:nvSpPr>
        <p:spPr>
          <a:xfrm>
            <a:off x="3345103" y="1811652"/>
            <a:ext cx="305878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0" dirty="0">
                <a:solidFill>
                  <a:srgbClr val="B88E21"/>
                </a:solidFill>
              </a:rPr>
              <a:t>Fonts for PowerPoint</a:t>
            </a:r>
            <a:endParaRPr lang="en-US" sz="2400" b="0" dirty="0">
              <a:solidFill>
                <a:srgbClr val="B88E21"/>
              </a:solidFill>
              <a:latin typeface="+mn-lt"/>
            </a:endParaRPr>
          </a:p>
        </p:txBody>
      </p:sp>
      <p:sp>
        <p:nvSpPr>
          <p:cNvPr id="5" name="Title 2"/>
          <p:cNvSpPr txBox="1">
            <a:spLocks/>
          </p:cNvSpPr>
          <p:nvPr userDrawn="1"/>
        </p:nvSpPr>
        <p:spPr>
          <a:xfrm>
            <a:off x="3345103" y="2433382"/>
            <a:ext cx="5922579" cy="1313231"/>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HEADINGS</a:t>
            </a:r>
          </a:p>
          <a:p>
            <a:pPr algn="l"/>
            <a:r>
              <a:rPr lang="en-US" sz="2400" dirty="0">
                <a:solidFill>
                  <a:srgbClr val="595959"/>
                </a:solidFill>
              </a:rPr>
              <a:t>Franklin Gothic Medium (with Bold applied)</a:t>
            </a:r>
          </a:p>
          <a:p>
            <a:pPr algn="l"/>
            <a:r>
              <a:rPr lang="en-US" sz="2400" b="0" dirty="0">
                <a:solidFill>
                  <a:srgbClr val="595959"/>
                </a:solidFill>
              </a:rPr>
              <a:t>Franklin Gothic Medium</a:t>
            </a:r>
          </a:p>
          <a:p>
            <a:pPr algn="l"/>
            <a:endParaRPr lang="en-US" sz="2400" dirty="0">
              <a:solidFill>
                <a:srgbClr val="595959"/>
              </a:solidFill>
            </a:endParaRPr>
          </a:p>
        </p:txBody>
      </p:sp>
      <p:sp>
        <p:nvSpPr>
          <p:cNvPr id="6" name="Title 2"/>
          <p:cNvSpPr txBox="1">
            <a:spLocks/>
          </p:cNvSpPr>
          <p:nvPr userDrawn="1"/>
        </p:nvSpPr>
        <p:spPr>
          <a:xfrm>
            <a:off x="3345103" y="3882821"/>
            <a:ext cx="5922579" cy="1313231"/>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latin typeface="+mn-lt"/>
              </a:rPr>
              <a:t>BODY COPY</a:t>
            </a:r>
          </a:p>
          <a:p>
            <a:pPr algn="l"/>
            <a:r>
              <a:rPr lang="en-US" sz="2400" dirty="0">
                <a:solidFill>
                  <a:srgbClr val="595959"/>
                </a:solidFill>
                <a:latin typeface="+mn-lt"/>
              </a:rPr>
              <a:t>Franklin Gothic Book (with Bold applied)</a:t>
            </a:r>
          </a:p>
          <a:p>
            <a:pPr algn="l"/>
            <a:r>
              <a:rPr lang="en-US" sz="2400" b="0" dirty="0">
                <a:solidFill>
                  <a:srgbClr val="595959"/>
                </a:solidFill>
                <a:latin typeface="+mn-lt"/>
              </a:rPr>
              <a:t>Franklin Gothic Book</a:t>
            </a:r>
          </a:p>
          <a:p>
            <a:pPr algn="l"/>
            <a:endParaRPr lang="en-US" sz="2400" dirty="0">
              <a:solidFill>
                <a:srgbClr val="595959"/>
              </a:solidFill>
              <a:latin typeface="+mn-lt"/>
            </a:endParaRPr>
          </a:p>
        </p:txBody>
      </p:sp>
    </p:spTree>
    <p:extLst>
      <p:ext uri="{BB962C8B-B14F-4D97-AF65-F5344CB8AC3E}">
        <p14:creationId xmlns:p14="http://schemas.microsoft.com/office/powerpoint/2010/main" val="3401111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BIR/STTR: Color Palet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sp>
        <p:nvSpPr>
          <p:cNvPr id="7" name="Title 2"/>
          <p:cNvSpPr txBox="1">
            <a:spLocks/>
          </p:cNvSpPr>
          <p:nvPr userDrawn="1"/>
        </p:nvSpPr>
        <p:spPr>
          <a:xfrm>
            <a:off x="915191" y="1639652"/>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Primary Color Palette</a:t>
            </a:r>
          </a:p>
          <a:p>
            <a:pPr algn="l"/>
            <a:r>
              <a:rPr lang="en-US" sz="1200" b="0" dirty="0">
                <a:solidFill>
                  <a:srgbClr val="939598"/>
                </a:solidFill>
                <a:latin typeface="+mn-lt"/>
              </a:rPr>
              <a:t>Used primarily for top level branding and design elements such as headers, footers, titles/headlines, and introductions</a:t>
            </a:r>
          </a:p>
        </p:txBody>
      </p:sp>
      <p:sp>
        <p:nvSpPr>
          <p:cNvPr id="8" name="Title 2"/>
          <p:cNvSpPr txBox="1">
            <a:spLocks/>
          </p:cNvSpPr>
          <p:nvPr userDrawn="1"/>
        </p:nvSpPr>
        <p:spPr>
          <a:xfrm>
            <a:off x="915191" y="2725439"/>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Secondary Color Palette</a:t>
            </a:r>
          </a:p>
          <a:p>
            <a:pPr algn="l"/>
            <a:r>
              <a:rPr lang="en-US" sz="1200" b="0" dirty="0">
                <a:solidFill>
                  <a:srgbClr val="939598"/>
                </a:solidFill>
                <a:latin typeface="+mn-lt"/>
              </a:rPr>
              <a:t>Used for infographics, charts, illustrations, icons, etc</a:t>
            </a:r>
          </a:p>
        </p:txBody>
      </p:sp>
      <p:sp>
        <p:nvSpPr>
          <p:cNvPr id="9" name="Title 2"/>
          <p:cNvSpPr txBox="1">
            <a:spLocks/>
          </p:cNvSpPr>
          <p:nvPr userDrawn="1"/>
        </p:nvSpPr>
        <p:spPr>
          <a:xfrm>
            <a:off x="915191" y="4513067"/>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Greys &amp; Tints Color Palette</a:t>
            </a:r>
          </a:p>
          <a:p>
            <a:pPr algn="l"/>
            <a:r>
              <a:rPr lang="en-US" sz="1200" b="0" dirty="0">
                <a:solidFill>
                  <a:srgbClr val="939598"/>
                </a:solidFill>
                <a:latin typeface="+mn-lt"/>
              </a:rPr>
              <a:t>Used in complex charts and call out boxes. Can be screened back even more if a lighter tone is needed.</a:t>
            </a:r>
          </a:p>
        </p:txBody>
      </p:sp>
      <p:sp>
        <p:nvSpPr>
          <p:cNvPr id="10" name="Title 2"/>
          <p:cNvSpPr txBox="1">
            <a:spLocks/>
          </p:cNvSpPr>
          <p:nvPr userDrawn="1"/>
        </p:nvSpPr>
        <p:spPr>
          <a:xfrm>
            <a:off x="915191" y="1086105"/>
            <a:ext cx="305878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0" dirty="0">
                <a:solidFill>
                  <a:srgbClr val="B88E21"/>
                </a:solidFill>
              </a:rPr>
              <a:t>Color Palette</a:t>
            </a:r>
            <a:endParaRPr lang="en-US" sz="2400" b="0" dirty="0">
              <a:solidFill>
                <a:srgbClr val="B88E21"/>
              </a:solidFill>
              <a:latin typeface="+mn-lt"/>
            </a:endParaRPr>
          </a:p>
        </p:txBody>
      </p:sp>
      <p:cxnSp>
        <p:nvCxnSpPr>
          <p:cNvPr id="11" name="Straight Connector 10"/>
          <p:cNvCxnSpPr/>
          <p:nvPr userDrawn="1"/>
        </p:nvCxnSpPr>
        <p:spPr>
          <a:xfrm>
            <a:off x="1027688" y="2542901"/>
            <a:ext cx="9651898"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027688" y="4338198"/>
            <a:ext cx="9651898"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6634551" y="1735603"/>
            <a:ext cx="825190" cy="5287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560553" y="1735603"/>
            <a:ext cx="825190" cy="528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708549" y="1735603"/>
            <a:ext cx="825190" cy="52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634551" y="2821455"/>
            <a:ext cx="825190" cy="528744"/>
          </a:xfrm>
          <a:prstGeom prst="rect">
            <a:avLst/>
          </a:prstGeom>
          <a:solidFill>
            <a:srgbClr val="009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5560553" y="2821455"/>
            <a:ext cx="825190" cy="528744"/>
          </a:xfrm>
          <a:prstGeom prst="rect">
            <a:avLst/>
          </a:prstGeom>
          <a:solidFill>
            <a:srgbClr val="00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708549" y="2821455"/>
            <a:ext cx="825190" cy="528744"/>
          </a:xfrm>
          <a:prstGeom prst="rect">
            <a:avLst/>
          </a:prstGeom>
          <a:solidFill>
            <a:srgbClr val="009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8782548" y="2821455"/>
            <a:ext cx="825190" cy="528744"/>
          </a:xfrm>
          <a:prstGeom prst="rect">
            <a:avLst/>
          </a:prstGeom>
          <a:solidFill>
            <a:srgbClr val="53A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9856547" y="2821455"/>
            <a:ext cx="825190" cy="528744"/>
          </a:xfrm>
          <a:prstGeom prst="rect">
            <a:avLst/>
          </a:prstGeom>
          <a:solidFill>
            <a:srgbClr val="8FB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634551" y="3530900"/>
            <a:ext cx="825190" cy="528744"/>
          </a:xfrm>
          <a:prstGeom prst="rect">
            <a:avLst/>
          </a:prstGeom>
          <a:solidFill>
            <a:srgbClr val="F0C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5560553" y="3530900"/>
            <a:ext cx="825190" cy="528744"/>
          </a:xfrm>
          <a:prstGeom prst="rect">
            <a:avLst/>
          </a:prstGeom>
          <a:solidFill>
            <a:srgbClr val="CD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7708549" y="3530900"/>
            <a:ext cx="825190" cy="528744"/>
          </a:xfrm>
          <a:prstGeom prst="rect">
            <a:avLst/>
          </a:prstGeom>
          <a:solidFill>
            <a:srgbClr val="DF7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8782548" y="3530900"/>
            <a:ext cx="825190" cy="528744"/>
          </a:xfrm>
          <a:prstGeom prst="rect">
            <a:avLst/>
          </a:prstGeom>
          <a:solidFill>
            <a:srgbClr val="C6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9856547" y="3530900"/>
            <a:ext cx="825190" cy="528744"/>
          </a:xfrm>
          <a:prstGeom prst="rect">
            <a:avLst/>
          </a:prstGeom>
          <a:solidFill>
            <a:srgbClr val="905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6634551" y="4616752"/>
            <a:ext cx="825190" cy="52874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5560553" y="4616752"/>
            <a:ext cx="825190" cy="52874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7708549" y="4616752"/>
            <a:ext cx="825190" cy="528744"/>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782548" y="4616752"/>
            <a:ext cx="825190" cy="52874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9856547" y="4616752"/>
            <a:ext cx="825190" cy="528744"/>
          </a:xfrm>
          <a:prstGeom prst="rect">
            <a:avLst/>
          </a:prstGeom>
          <a:solidFill>
            <a:srgbClr val="5C5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6634551" y="5326197"/>
            <a:ext cx="825190" cy="528744"/>
          </a:xfrm>
          <a:prstGeom prst="rect">
            <a:avLst/>
          </a:prstGeom>
          <a:solidFill>
            <a:srgbClr val="B9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5560553" y="5326197"/>
            <a:ext cx="825190" cy="528744"/>
          </a:xfrm>
          <a:prstGeom prst="rect">
            <a:avLst/>
          </a:prstGeom>
          <a:solidFill>
            <a:srgbClr val="E1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2"/>
          <p:cNvSpPr txBox="1">
            <a:spLocks/>
          </p:cNvSpPr>
          <p:nvPr userDrawn="1"/>
        </p:nvSpPr>
        <p:spPr>
          <a:xfrm>
            <a:off x="6162675"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4" name="Title 2"/>
          <p:cNvSpPr txBox="1">
            <a:spLocks/>
          </p:cNvSpPr>
          <p:nvPr userDrawn="1"/>
        </p:nvSpPr>
        <p:spPr>
          <a:xfrm>
            <a:off x="7235825"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5" name="Title 2"/>
          <p:cNvSpPr txBox="1">
            <a:spLocks/>
          </p:cNvSpPr>
          <p:nvPr userDrawn="1"/>
        </p:nvSpPr>
        <p:spPr>
          <a:xfrm>
            <a:off x="8305800"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6" name="Title 2"/>
          <p:cNvSpPr txBox="1">
            <a:spLocks/>
          </p:cNvSpPr>
          <p:nvPr userDrawn="1"/>
        </p:nvSpPr>
        <p:spPr>
          <a:xfrm>
            <a:off x="7235825" y="31008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7" name="Title 2"/>
          <p:cNvSpPr txBox="1">
            <a:spLocks/>
          </p:cNvSpPr>
          <p:nvPr userDrawn="1"/>
        </p:nvSpPr>
        <p:spPr>
          <a:xfrm>
            <a:off x="10458450" y="31008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8" name="Title 2"/>
          <p:cNvSpPr txBox="1">
            <a:spLocks/>
          </p:cNvSpPr>
          <p:nvPr userDrawn="1"/>
        </p:nvSpPr>
        <p:spPr>
          <a:xfrm>
            <a:off x="723582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9" name="Title 2"/>
          <p:cNvSpPr txBox="1">
            <a:spLocks/>
          </p:cNvSpPr>
          <p:nvPr userDrawn="1"/>
        </p:nvSpPr>
        <p:spPr>
          <a:xfrm>
            <a:off x="830897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40" name="Title 2"/>
          <p:cNvSpPr txBox="1">
            <a:spLocks/>
          </p:cNvSpPr>
          <p:nvPr userDrawn="1"/>
        </p:nvSpPr>
        <p:spPr>
          <a:xfrm>
            <a:off x="937577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Tree>
    <p:extLst>
      <p:ext uri="{BB962C8B-B14F-4D97-AF65-F5344CB8AC3E}">
        <p14:creationId xmlns:p14="http://schemas.microsoft.com/office/powerpoint/2010/main" val="109296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12191999" cy="940526"/>
          </a:xfrm>
        </p:spPr>
        <p:txBody>
          <a:bodyPr/>
          <a:lstStyle>
            <a:lvl1pPr algn="ctr">
              <a:defRPr b="1"/>
            </a:lvl1pPr>
          </a:lstStyle>
          <a:p>
            <a:r>
              <a:rPr lang="en-US"/>
              <a:t>Click to edit Master title style</a:t>
            </a:r>
            <a:endParaRPr lang="en-US" dirty="0"/>
          </a:p>
        </p:txBody>
      </p:sp>
      <p:sp>
        <p:nvSpPr>
          <p:cNvPr id="3" name="Content Placeholder 2"/>
          <p:cNvSpPr>
            <a:spLocks noGrp="1"/>
          </p:cNvSpPr>
          <p:nvPr>
            <p:ph idx="1"/>
          </p:nvPr>
        </p:nvSpPr>
        <p:spPr>
          <a:xfrm>
            <a:off x="1484310" y="1962150"/>
            <a:ext cx="10018713" cy="3829050"/>
          </a:xfrm>
        </p:spPr>
        <p:txBody>
          <a:bodyPr anchor="t"/>
          <a:lstStyle>
            <a:lvl1pPr>
              <a:defRPr b="0">
                <a:latin typeface="+mn-lt"/>
              </a:defRPr>
            </a:lvl1pPr>
            <a:lvl2pPr>
              <a:defRPr b="0">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44343"/>
            <a:ext cx="12191999" cy="413657"/>
          </a:xfrm>
        </p:spPr>
        <p:txBody>
          <a:bodyPr/>
          <a:lstStyle>
            <a:lvl1pPr algn="ctr">
              <a:defRPr/>
            </a:lvl1pPr>
          </a:lstStyle>
          <a:p>
            <a:r>
              <a:rPr lang="en-US" dirty="0"/>
              <a:t>Unclassified</a:t>
            </a:r>
          </a:p>
        </p:txBody>
      </p:sp>
      <p:sp>
        <p:nvSpPr>
          <p:cNvPr id="4" name="TextBox 3"/>
          <p:cNvSpPr txBox="1"/>
          <p:nvPr userDrawn="1"/>
        </p:nvSpPr>
        <p:spPr>
          <a:xfrm>
            <a:off x="11325138" y="6065240"/>
            <a:ext cx="494950" cy="215444"/>
          </a:xfrm>
          <a:prstGeom prst="rect">
            <a:avLst/>
          </a:prstGeom>
          <a:noFill/>
        </p:spPr>
        <p:txBody>
          <a:bodyPr wrap="square" rtlCol="0">
            <a:spAutoFit/>
          </a:bodyPr>
          <a:lstStyle/>
          <a:p>
            <a:fld id="{A56D9D69-FAFD-4039-94FB-2F5C1FE62C25}" type="slidenum">
              <a:rPr lang="en-US" sz="800" smtClean="0"/>
              <a:t>‹#›</a:t>
            </a:fld>
            <a:endParaRPr lang="en-US" sz="800" dirty="0"/>
          </a:p>
        </p:txBody>
      </p:sp>
    </p:spTree>
    <p:extLst>
      <p:ext uri="{BB962C8B-B14F-4D97-AF65-F5344CB8AC3E}">
        <p14:creationId xmlns:p14="http://schemas.microsoft.com/office/powerpoint/2010/main" val="2788600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BIR/STTR: Icons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pic>
        <p:nvPicPr>
          <p:cNvPr id="41" name="Picture 4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49141" y="4543112"/>
            <a:ext cx="715266" cy="715266"/>
          </a:xfrm>
          <a:prstGeom prst="rect">
            <a:avLst/>
          </a:prstGeom>
        </p:spPr>
      </p:pic>
      <p:pic>
        <p:nvPicPr>
          <p:cNvPr id="42" name="Picture 4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109587" y="2000857"/>
            <a:ext cx="715266" cy="715266"/>
          </a:xfrm>
          <a:prstGeom prst="rect">
            <a:avLst/>
          </a:prstGeom>
        </p:spPr>
      </p:pic>
      <p:pic>
        <p:nvPicPr>
          <p:cNvPr id="43" name="Picture 4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49140" y="2509308"/>
            <a:ext cx="715266" cy="715266"/>
          </a:xfrm>
          <a:prstGeom prst="rect">
            <a:avLst/>
          </a:prstGeom>
        </p:spPr>
      </p:pic>
      <p:pic>
        <p:nvPicPr>
          <p:cNvPr id="44" name="Picture 43"/>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109586" y="5051562"/>
            <a:ext cx="715266" cy="715266"/>
          </a:xfrm>
          <a:prstGeom prst="rect">
            <a:avLst/>
          </a:prstGeom>
        </p:spPr>
      </p:pic>
      <p:pic>
        <p:nvPicPr>
          <p:cNvPr id="45" name="Picture 4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109586" y="4034661"/>
            <a:ext cx="715266" cy="715266"/>
          </a:xfrm>
          <a:prstGeom prst="rect">
            <a:avLst/>
          </a:prstGeom>
        </p:spPr>
      </p:pic>
      <p:pic>
        <p:nvPicPr>
          <p:cNvPr id="46" name="Picture 45"/>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3109586" y="3017759"/>
            <a:ext cx="715266" cy="715266"/>
          </a:xfrm>
          <a:prstGeom prst="rect">
            <a:avLst/>
          </a:prstGeom>
        </p:spPr>
      </p:pic>
      <p:pic>
        <p:nvPicPr>
          <p:cNvPr id="47" name="Picture 46"/>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849139" y="3526210"/>
            <a:ext cx="715266" cy="715266"/>
          </a:xfrm>
          <a:prstGeom prst="rect">
            <a:avLst/>
          </a:prstGeom>
        </p:spPr>
      </p:pic>
      <p:sp>
        <p:nvSpPr>
          <p:cNvPr id="48" name="Title 2"/>
          <p:cNvSpPr txBox="1">
            <a:spLocks/>
          </p:cNvSpPr>
          <p:nvPr userDrawn="1"/>
        </p:nvSpPr>
        <p:spPr>
          <a:xfrm>
            <a:off x="3865609" y="2159864"/>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Experiment / Innovation</a:t>
            </a:r>
          </a:p>
        </p:txBody>
      </p:sp>
      <p:sp>
        <p:nvSpPr>
          <p:cNvPr id="49"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 Assorted</a:t>
            </a:r>
            <a:endParaRPr lang="en-US" sz="2400" b="0" dirty="0">
              <a:solidFill>
                <a:srgbClr val="B88E21"/>
              </a:solidFill>
              <a:latin typeface="+mn-lt"/>
            </a:endParaRPr>
          </a:p>
        </p:txBody>
      </p:sp>
      <p:sp>
        <p:nvSpPr>
          <p:cNvPr id="50" name="Title 2"/>
          <p:cNvSpPr txBox="1">
            <a:spLocks/>
          </p:cNvSpPr>
          <p:nvPr userDrawn="1"/>
        </p:nvSpPr>
        <p:spPr>
          <a:xfrm>
            <a:off x="3865609" y="3200670"/>
            <a:ext cx="2412452" cy="349444"/>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Organizations / Business</a:t>
            </a:r>
          </a:p>
        </p:txBody>
      </p:sp>
      <p:sp>
        <p:nvSpPr>
          <p:cNvPr id="51" name="Title 2"/>
          <p:cNvSpPr txBox="1">
            <a:spLocks/>
          </p:cNvSpPr>
          <p:nvPr userDrawn="1"/>
        </p:nvSpPr>
        <p:spPr>
          <a:xfrm>
            <a:off x="3865609" y="4217572"/>
            <a:ext cx="2522916"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Communication / Teamwork</a:t>
            </a:r>
          </a:p>
        </p:txBody>
      </p:sp>
      <p:sp>
        <p:nvSpPr>
          <p:cNvPr id="52" name="Title 2"/>
          <p:cNvSpPr txBox="1">
            <a:spLocks/>
          </p:cNvSpPr>
          <p:nvPr userDrawn="1"/>
        </p:nvSpPr>
        <p:spPr>
          <a:xfrm>
            <a:off x="3865609" y="5234473"/>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Software / Financials</a:t>
            </a:r>
          </a:p>
        </p:txBody>
      </p:sp>
      <p:sp>
        <p:nvSpPr>
          <p:cNvPr id="53" name="Title 2"/>
          <p:cNvSpPr txBox="1">
            <a:spLocks/>
          </p:cNvSpPr>
          <p:nvPr userDrawn="1"/>
        </p:nvSpPr>
        <p:spPr>
          <a:xfrm>
            <a:off x="7615262" y="2692219"/>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Focus / Streamline</a:t>
            </a:r>
          </a:p>
        </p:txBody>
      </p:sp>
      <p:sp>
        <p:nvSpPr>
          <p:cNvPr id="54" name="Title 2"/>
          <p:cNvSpPr txBox="1">
            <a:spLocks/>
          </p:cNvSpPr>
          <p:nvPr userDrawn="1"/>
        </p:nvSpPr>
        <p:spPr>
          <a:xfrm>
            <a:off x="7615262" y="3709121"/>
            <a:ext cx="2412452" cy="349444"/>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Products / Demonstration</a:t>
            </a:r>
          </a:p>
        </p:txBody>
      </p:sp>
      <p:sp>
        <p:nvSpPr>
          <p:cNvPr id="55" name="Title 2"/>
          <p:cNvSpPr txBox="1">
            <a:spLocks/>
          </p:cNvSpPr>
          <p:nvPr userDrawn="1"/>
        </p:nvSpPr>
        <p:spPr>
          <a:xfrm>
            <a:off x="7615262" y="4726023"/>
            <a:ext cx="2522916"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Infrastructure / Workflow</a:t>
            </a:r>
          </a:p>
        </p:txBody>
      </p:sp>
    </p:spTree>
    <p:extLst>
      <p:ext uri="{BB962C8B-B14F-4D97-AF65-F5344CB8AC3E}">
        <p14:creationId xmlns:p14="http://schemas.microsoft.com/office/powerpoint/2010/main" val="108715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BIR/STTR: Icons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pic>
        <p:nvPicPr>
          <p:cNvPr id="18" name="Picture 17"/>
          <p:cNvPicPr>
            <a:picLocks noChangeAspect="1"/>
          </p:cNvPicPr>
          <p:nvPr userDrawn="1"/>
        </p:nvPicPr>
        <p:blipFill>
          <a:blip r:embed="rId2"/>
          <a:stretch>
            <a:fillRect/>
          </a:stretch>
        </p:blipFill>
        <p:spPr>
          <a:xfrm>
            <a:off x="8488631" y="2304825"/>
            <a:ext cx="685983" cy="754581"/>
          </a:xfrm>
          <a:prstGeom prst="rect">
            <a:avLst/>
          </a:prstGeom>
        </p:spPr>
      </p:pic>
      <p:sp>
        <p:nvSpPr>
          <p:cNvPr id="19"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 Assorted</a:t>
            </a:r>
            <a:endParaRPr lang="en-US" sz="2400" b="0" dirty="0">
              <a:solidFill>
                <a:srgbClr val="B88E21"/>
              </a:solidFill>
              <a:latin typeface="+mn-lt"/>
            </a:endParaRPr>
          </a:p>
        </p:txBody>
      </p:sp>
      <p:grpSp>
        <p:nvGrpSpPr>
          <p:cNvPr id="20" name="Group 19"/>
          <p:cNvGrpSpPr/>
          <p:nvPr userDrawn="1"/>
        </p:nvGrpSpPr>
        <p:grpSpPr>
          <a:xfrm>
            <a:off x="1271037" y="2300353"/>
            <a:ext cx="1091745" cy="763525"/>
            <a:chOff x="1611645" y="2457153"/>
            <a:chExt cx="1091745" cy="763525"/>
          </a:xfrm>
        </p:grpSpPr>
        <p:pic>
          <p:nvPicPr>
            <p:cNvPr id="21" name="Picture 20"/>
            <p:cNvPicPr>
              <a:picLocks noChangeAspect="1"/>
            </p:cNvPicPr>
            <p:nvPr/>
          </p:nvPicPr>
          <p:blipFill>
            <a:blip r:embed="rId3"/>
            <a:stretch>
              <a:fillRect/>
            </a:stretch>
          </p:blipFill>
          <p:spPr>
            <a:xfrm>
              <a:off x="2218277" y="2457153"/>
              <a:ext cx="485113" cy="763525"/>
            </a:xfrm>
            <a:prstGeom prst="rect">
              <a:avLst/>
            </a:prstGeom>
          </p:spPr>
        </p:pic>
        <p:pic>
          <p:nvPicPr>
            <p:cNvPr id="22" name="Picture 21"/>
            <p:cNvPicPr>
              <a:picLocks noChangeAspect="1"/>
            </p:cNvPicPr>
            <p:nvPr/>
          </p:nvPicPr>
          <p:blipFill>
            <a:blip r:embed="rId4"/>
            <a:stretch>
              <a:fillRect/>
            </a:stretch>
          </p:blipFill>
          <p:spPr>
            <a:xfrm>
              <a:off x="1611645" y="2457153"/>
              <a:ext cx="485113" cy="763525"/>
            </a:xfrm>
            <a:prstGeom prst="rect">
              <a:avLst/>
            </a:prstGeom>
          </p:spPr>
        </p:pic>
      </p:grpSp>
      <p:pic>
        <p:nvPicPr>
          <p:cNvPr id="23" name="Picture 22"/>
          <p:cNvPicPr>
            <a:picLocks noChangeAspect="1"/>
          </p:cNvPicPr>
          <p:nvPr userDrawn="1"/>
        </p:nvPicPr>
        <p:blipFill>
          <a:blip r:embed="rId5"/>
          <a:stretch>
            <a:fillRect/>
          </a:stretch>
        </p:blipFill>
        <p:spPr>
          <a:xfrm>
            <a:off x="4978632" y="4418533"/>
            <a:ext cx="699450" cy="752097"/>
          </a:xfrm>
          <a:prstGeom prst="rect">
            <a:avLst/>
          </a:prstGeom>
        </p:spPr>
      </p:pic>
      <p:pic>
        <p:nvPicPr>
          <p:cNvPr id="24" name="Picture 23"/>
          <p:cNvPicPr>
            <a:picLocks noChangeAspect="1"/>
          </p:cNvPicPr>
          <p:nvPr userDrawn="1"/>
        </p:nvPicPr>
        <p:blipFill>
          <a:blip r:embed="rId6"/>
          <a:stretch>
            <a:fillRect/>
          </a:stretch>
        </p:blipFill>
        <p:spPr>
          <a:xfrm>
            <a:off x="4897063" y="2300353"/>
            <a:ext cx="763525" cy="763525"/>
          </a:xfrm>
          <a:prstGeom prst="rect">
            <a:avLst/>
          </a:prstGeom>
        </p:spPr>
      </p:pic>
      <p:pic>
        <p:nvPicPr>
          <p:cNvPr id="25" name="Picture 24"/>
          <p:cNvPicPr>
            <a:picLocks noChangeAspect="1"/>
          </p:cNvPicPr>
          <p:nvPr userDrawn="1"/>
        </p:nvPicPr>
        <p:blipFill>
          <a:blip r:embed="rId7"/>
          <a:stretch>
            <a:fillRect/>
          </a:stretch>
        </p:blipFill>
        <p:spPr>
          <a:xfrm>
            <a:off x="3377606" y="2306067"/>
            <a:ext cx="504633" cy="752097"/>
          </a:xfrm>
          <a:prstGeom prst="rect">
            <a:avLst/>
          </a:prstGeom>
        </p:spPr>
      </p:pic>
      <p:pic>
        <p:nvPicPr>
          <p:cNvPr id="26" name="Picture 25"/>
          <p:cNvPicPr>
            <a:picLocks noChangeAspect="1"/>
          </p:cNvPicPr>
          <p:nvPr userDrawn="1"/>
        </p:nvPicPr>
        <p:blipFill>
          <a:blip r:embed="rId8"/>
          <a:stretch>
            <a:fillRect/>
          </a:stretch>
        </p:blipFill>
        <p:spPr>
          <a:xfrm>
            <a:off x="6675412" y="2301704"/>
            <a:ext cx="798395" cy="760823"/>
          </a:xfrm>
          <a:prstGeom prst="rect">
            <a:avLst/>
          </a:prstGeom>
        </p:spPr>
      </p:pic>
      <p:pic>
        <p:nvPicPr>
          <p:cNvPr id="27" name="Picture 26"/>
          <p:cNvPicPr>
            <a:picLocks noChangeAspect="1"/>
          </p:cNvPicPr>
          <p:nvPr userDrawn="1"/>
        </p:nvPicPr>
        <p:blipFill>
          <a:blip r:embed="rId9"/>
          <a:stretch>
            <a:fillRect/>
          </a:stretch>
        </p:blipFill>
        <p:spPr>
          <a:xfrm>
            <a:off x="3221784" y="4418533"/>
            <a:ext cx="798687" cy="752097"/>
          </a:xfrm>
          <a:prstGeom prst="rect">
            <a:avLst/>
          </a:prstGeom>
        </p:spPr>
      </p:pic>
      <p:pic>
        <p:nvPicPr>
          <p:cNvPr id="28" name="Picture 27"/>
          <p:cNvPicPr>
            <a:picLocks noChangeAspect="1"/>
          </p:cNvPicPr>
          <p:nvPr userDrawn="1"/>
        </p:nvPicPr>
        <p:blipFill>
          <a:blip r:embed="rId10"/>
          <a:stretch>
            <a:fillRect/>
          </a:stretch>
        </p:blipFill>
        <p:spPr>
          <a:xfrm>
            <a:off x="8403706" y="4412986"/>
            <a:ext cx="616423" cy="763190"/>
          </a:xfrm>
          <a:prstGeom prst="rect">
            <a:avLst/>
          </a:prstGeom>
        </p:spPr>
      </p:pic>
      <p:pic>
        <p:nvPicPr>
          <p:cNvPr id="29" name="Picture 28"/>
          <p:cNvPicPr>
            <a:picLocks noChangeAspect="1"/>
          </p:cNvPicPr>
          <p:nvPr userDrawn="1"/>
        </p:nvPicPr>
        <p:blipFill>
          <a:blip r:embed="rId11"/>
          <a:stretch>
            <a:fillRect/>
          </a:stretch>
        </p:blipFill>
        <p:spPr>
          <a:xfrm>
            <a:off x="6636243" y="4415759"/>
            <a:ext cx="809302" cy="757644"/>
          </a:xfrm>
          <a:prstGeom prst="rect">
            <a:avLst/>
          </a:prstGeom>
        </p:spPr>
      </p:pic>
      <p:pic>
        <p:nvPicPr>
          <p:cNvPr id="30" name="Picture 29"/>
          <p:cNvPicPr>
            <a:picLocks noChangeAspect="1"/>
          </p:cNvPicPr>
          <p:nvPr userDrawn="1"/>
        </p:nvPicPr>
        <p:blipFill>
          <a:blip r:embed="rId12"/>
          <a:stretch>
            <a:fillRect/>
          </a:stretch>
        </p:blipFill>
        <p:spPr>
          <a:xfrm>
            <a:off x="1370196" y="4418775"/>
            <a:ext cx="893427" cy="751613"/>
          </a:xfrm>
          <a:prstGeom prst="rect">
            <a:avLst/>
          </a:prstGeom>
        </p:spPr>
      </p:pic>
      <p:pic>
        <p:nvPicPr>
          <p:cNvPr id="31" name="Picture 30"/>
          <p:cNvPicPr>
            <a:picLocks noChangeAspect="1"/>
          </p:cNvPicPr>
          <p:nvPr userDrawn="1"/>
        </p:nvPicPr>
        <p:blipFill>
          <a:blip r:embed="rId13"/>
          <a:stretch>
            <a:fillRect/>
          </a:stretch>
        </p:blipFill>
        <p:spPr>
          <a:xfrm>
            <a:off x="10189436" y="2296164"/>
            <a:ext cx="431800" cy="762000"/>
          </a:xfrm>
          <a:prstGeom prst="rect">
            <a:avLst/>
          </a:prstGeom>
        </p:spPr>
      </p:pic>
      <p:pic>
        <p:nvPicPr>
          <p:cNvPr id="32" name="Picture 31"/>
          <p:cNvPicPr>
            <a:picLocks noChangeAspect="1"/>
          </p:cNvPicPr>
          <p:nvPr userDrawn="1"/>
        </p:nvPicPr>
        <p:blipFill>
          <a:blip r:embed="rId14"/>
          <a:stretch>
            <a:fillRect/>
          </a:stretch>
        </p:blipFill>
        <p:spPr>
          <a:xfrm>
            <a:off x="9978290" y="4412987"/>
            <a:ext cx="854092" cy="757402"/>
          </a:xfrm>
          <a:prstGeom prst="rect">
            <a:avLst/>
          </a:prstGeom>
        </p:spPr>
      </p:pic>
    </p:spTree>
    <p:extLst>
      <p:ext uri="{BB962C8B-B14F-4D97-AF65-F5344CB8AC3E}">
        <p14:creationId xmlns:p14="http://schemas.microsoft.com/office/powerpoint/2010/main" val="780053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BIR/STTR: Icons Speech Bubbl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sp>
        <p:nvSpPr>
          <p:cNvPr id="33"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a:t>
            </a:r>
            <a:r>
              <a:rPr lang="mr-IN" sz="2400" b="0">
                <a:solidFill>
                  <a:srgbClr val="B88E21"/>
                </a:solidFill>
              </a:rPr>
              <a:t>–</a:t>
            </a:r>
            <a:r>
              <a:rPr lang="en-US" sz="2400" b="0" dirty="0">
                <a:solidFill>
                  <a:srgbClr val="B88E21"/>
                </a:solidFill>
              </a:rPr>
              <a:t> Speech Bubbles</a:t>
            </a:r>
            <a:endParaRPr lang="en-US" sz="2400" b="0" dirty="0">
              <a:solidFill>
                <a:srgbClr val="B88E21"/>
              </a:solidFill>
              <a:latin typeface="+mn-lt"/>
            </a:endParaRPr>
          </a:p>
        </p:txBody>
      </p:sp>
      <p:pic>
        <p:nvPicPr>
          <p:cNvPr id="34" name="Picture 33"/>
          <p:cNvPicPr>
            <a:picLocks noChangeAspect="1"/>
          </p:cNvPicPr>
          <p:nvPr userDrawn="1"/>
        </p:nvPicPr>
        <p:blipFill>
          <a:blip r:embed="rId2"/>
          <a:stretch>
            <a:fillRect/>
          </a:stretch>
        </p:blipFill>
        <p:spPr>
          <a:xfrm>
            <a:off x="741727" y="2838804"/>
            <a:ext cx="773650" cy="669505"/>
          </a:xfrm>
          <a:prstGeom prst="rect">
            <a:avLst/>
          </a:prstGeom>
        </p:spPr>
      </p:pic>
      <p:sp>
        <p:nvSpPr>
          <p:cNvPr id="35" name="Title 2"/>
          <p:cNvSpPr txBox="1">
            <a:spLocks/>
          </p:cNvSpPr>
          <p:nvPr userDrawn="1"/>
        </p:nvSpPr>
        <p:spPr>
          <a:xfrm>
            <a:off x="8817885" y="5853623"/>
            <a:ext cx="1451531" cy="39725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Example</a:t>
            </a:r>
          </a:p>
        </p:txBody>
      </p:sp>
      <p:pic>
        <p:nvPicPr>
          <p:cNvPr id="36" name="Picture 35"/>
          <p:cNvPicPr>
            <a:picLocks noChangeAspect="1"/>
          </p:cNvPicPr>
          <p:nvPr userDrawn="1"/>
        </p:nvPicPr>
        <p:blipFill>
          <a:blip r:embed="rId3"/>
          <a:stretch>
            <a:fillRect/>
          </a:stretch>
        </p:blipFill>
        <p:spPr>
          <a:xfrm>
            <a:off x="8205666" y="1549867"/>
            <a:ext cx="3168576" cy="4403978"/>
          </a:xfrm>
          <a:prstGeom prst="rect">
            <a:avLst/>
          </a:prstGeom>
        </p:spPr>
      </p:pic>
      <p:pic>
        <p:nvPicPr>
          <p:cNvPr id="37" name="Picture 36"/>
          <p:cNvPicPr>
            <a:picLocks noChangeAspect="1"/>
          </p:cNvPicPr>
          <p:nvPr userDrawn="1"/>
        </p:nvPicPr>
        <p:blipFill>
          <a:blip r:embed="rId4"/>
          <a:stretch>
            <a:fillRect/>
          </a:stretch>
        </p:blipFill>
        <p:spPr>
          <a:xfrm>
            <a:off x="741726" y="1991781"/>
            <a:ext cx="774443" cy="670191"/>
          </a:xfrm>
          <a:prstGeom prst="rect">
            <a:avLst/>
          </a:prstGeom>
        </p:spPr>
      </p:pic>
      <p:pic>
        <p:nvPicPr>
          <p:cNvPr id="38" name="Picture 37"/>
          <p:cNvPicPr>
            <a:picLocks noChangeAspect="1"/>
          </p:cNvPicPr>
          <p:nvPr userDrawn="1"/>
        </p:nvPicPr>
        <p:blipFill>
          <a:blip r:embed="rId5"/>
          <a:stretch>
            <a:fillRect/>
          </a:stretch>
        </p:blipFill>
        <p:spPr>
          <a:xfrm>
            <a:off x="741727" y="3685141"/>
            <a:ext cx="776498" cy="671969"/>
          </a:xfrm>
          <a:prstGeom prst="rect">
            <a:avLst/>
          </a:prstGeom>
        </p:spPr>
      </p:pic>
      <p:pic>
        <p:nvPicPr>
          <p:cNvPr id="39" name="Picture 38"/>
          <p:cNvPicPr>
            <a:picLocks noChangeAspect="1"/>
          </p:cNvPicPr>
          <p:nvPr userDrawn="1"/>
        </p:nvPicPr>
        <p:blipFill>
          <a:blip r:embed="rId6"/>
          <a:stretch>
            <a:fillRect/>
          </a:stretch>
        </p:blipFill>
        <p:spPr>
          <a:xfrm>
            <a:off x="741726" y="4533942"/>
            <a:ext cx="773650" cy="669505"/>
          </a:xfrm>
          <a:prstGeom prst="rect">
            <a:avLst/>
          </a:prstGeom>
        </p:spPr>
      </p:pic>
      <p:pic>
        <p:nvPicPr>
          <p:cNvPr id="40" name="Picture 39"/>
          <p:cNvPicPr>
            <a:picLocks noChangeAspect="1"/>
          </p:cNvPicPr>
          <p:nvPr userDrawn="1"/>
        </p:nvPicPr>
        <p:blipFill>
          <a:blip r:embed="rId7"/>
          <a:stretch>
            <a:fillRect/>
          </a:stretch>
        </p:blipFill>
        <p:spPr>
          <a:xfrm>
            <a:off x="741725" y="5380278"/>
            <a:ext cx="776116" cy="671639"/>
          </a:xfrm>
          <a:prstGeom prst="rect">
            <a:avLst/>
          </a:prstGeom>
        </p:spPr>
      </p:pic>
      <p:pic>
        <p:nvPicPr>
          <p:cNvPr id="41" name="Picture 40"/>
          <p:cNvPicPr>
            <a:picLocks noChangeAspect="1"/>
          </p:cNvPicPr>
          <p:nvPr userDrawn="1"/>
        </p:nvPicPr>
        <p:blipFill>
          <a:blip r:embed="rId8"/>
          <a:stretch>
            <a:fillRect/>
          </a:stretch>
        </p:blipFill>
        <p:spPr>
          <a:xfrm>
            <a:off x="1895408" y="1991781"/>
            <a:ext cx="774443" cy="670191"/>
          </a:xfrm>
          <a:prstGeom prst="rect">
            <a:avLst/>
          </a:prstGeom>
        </p:spPr>
      </p:pic>
      <p:pic>
        <p:nvPicPr>
          <p:cNvPr id="42" name="Picture 41"/>
          <p:cNvPicPr>
            <a:picLocks noChangeAspect="1"/>
          </p:cNvPicPr>
          <p:nvPr userDrawn="1"/>
        </p:nvPicPr>
        <p:blipFill>
          <a:blip r:embed="rId9"/>
          <a:stretch>
            <a:fillRect/>
          </a:stretch>
        </p:blipFill>
        <p:spPr>
          <a:xfrm>
            <a:off x="1894616" y="2839699"/>
            <a:ext cx="773651" cy="669506"/>
          </a:xfrm>
          <a:prstGeom prst="rect">
            <a:avLst/>
          </a:prstGeom>
        </p:spPr>
      </p:pic>
      <p:pic>
        <p:nvPicPr>
          <p:cNvPr id="43" name="Picture 42"/>
          <p:cNvPicPr>
            <a:picLocks noChangeAspect="1"/>
          </p:cNvPicPr>
          <p:nvPr userDrawn="1"/>
        </p:nvPicPr>
        <p:blipFill>
          <a:blip r:embed="rId10"/>
          <a:stretch>
            <a:fillRect/>
          </a:stretch>
        </p:blipFill>
        <p:spPr>
          <a:xfrm>
            <a:off x="1894616" y="3685140"/>
            <a:ext cx="773651" cy="669506"/>
          </a:xfrm>
          <a:prstGeom prst="rect">
            <a:avLst/>
          </a:prstGeom>
        </p:spPr>
      </p:pic>
      <p:pic>
        <p:nvPicPr>
          <p:cNvPr id="44" name="Picture 43"/>
          <p:cNvPicPr>
            <a:picLocks noChangeAspect="1"/>
          </p:cNvPicPr>
          <p:nvPr userDrawn="1"/>
        </p:nvPicPr>
        <p:blipFill>
          <a:blip r:embed="rId11"/>
          <a:stretch>
            <a:fillRect/>
          </a:stretch>
        </p:blipFill>
        <p:spPr>
          <a:xfrm>
            <a:off x="1891767" y="4531477"/>
            <a:ext cx="776500" cy="671971"/>
          </a:xfrm>
          <a:prstGeom prst="rect">
            <a:avLst/>
          </a:prstGeom>
        </p:spPr>
      </p:pic>
      <p:pic>
        <p:nvPicPr>
          <p:cNvPr id="45" name="Picture 44"/>
          <p:cNvPicPr>
            <a:picLocks noChangeAspect="1"/>
          </p:cNvPicPr>
          <p:nvPr userDrawn="1"/>
        </p:nvPicPr>
        <p:blipFill>
          <a:blip r:embed="rId12"/>
          <a:stretch>
            <a:fillRect/>
          </a:stretch>
        </p:blipFill>
        <p:spPr>
          <a:xfrm>
            <a:off x="1891767" y="5380278"/>
            <a:ext cx="776500" cy="671971"/>
          </a:xfrm>
          <a:prstGeom prst="rect">
            <a:avLst/>
          </a:prstGeom>
        </p:spPr>
      </p:pic>
      <p:pic>
        <p:nvPicPr>
          <p:cNvPr id="46" name="Picture 45"/>
          <p:cNvPicPr>
            <a:picLocks noChangeAspect="1"/>
          </p:cNvPicPr>
          <p:nvPr userDrawn="1"/>
        </p:nvPicPr>
        <p:blipFill>
          <a:blip r:embed="rId11"/>
          <a:stretch>
            <a:fillRect/>
          </a:stretch>
        </p:blipFill>
        <p:spPr>
          <a:xfrm flipH="1">
            <a:off x="5032323" y="2692758"/>
            <a:ext cx="1925322" cy="1666144"/>
          </a:xfrm>
          <a:prstGeom prst="rect">
            <a:avLst/>
          </a:prstGeom>
        </p:spPr>
      </p:pic>
      <p:sp>
        <p:nvSpPr>
          <p:cNvPr id="47" name="Title 2"/>
          <p:cNvSpPr txBox="1">
            <a:spLocks/>
          </p:cNvSpPr>
          <p:nvPr userDrawn="1"/>
        </p:nvSpPr>
        <p:spPr>
          <a:xfrm>
            <a:off x="5133745" y="2791551"/>
            <a:ext cx="1775637" cy="1200975"/>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dirty="0">
                <a:solidFill>
                  <a:schemeClr val="bg1"/>
                </a:solidFill>
              </a:rPr>
              <a:t>100%</a:t>
            </a:r>
          </a:p>
          <a:p>
            <a:r>
              <a:rPr lang="en-US" sz="2900" dirty="0">
                <a:solidFill>
                  <a:schemeClr val="bg1"/>
                </a:solidFill>
              </a:rPr>
              <a:t>VERIFIED</a:t>
            </a:r>
          </a:p>
        </p:txBody>
      </p:sp>
      <p:sp>
        <p:nvSpPr>
          <p:cNvPr id="48" name="Title 2"/>
          <p:cNvSpPr txBox="1">
            <a:spLocks/>
          </p:cNvSpPr>
          <p:nvPr userDrawn="1"/>
        </p:nvSpPr>
        <p:spPr>
          <a:xfrm>
            <a:off x="5172956" y="4504786"/>
            <a:ext cx="1644056" cy="701349"/>
          </a:xfrm>
          <a:prstGeom prst="rect">
            <a:avLst/>
          </a:prstGeom>
        </p:spPr>
        <p:txBody>
          <a:bodyPr>
            <a:normAutofit fontScale="92500" lnSpcReduction="2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Flip icons, enlarge, and add copy as needed</a:t>
            </a:r>
          </a:p>
        </p:txBody>
      </p:sp>
      <p:pic>
        <p:nvPicPr>
          <p:cNvPr id="49" name="Picture 48"/>
          <p:cNvPicPr>
            <a:picLocks noChangeAspect="1"/>
          </p:cNvPicPr>
          <p:nvPr userDrawn="1"/>
        </p:nvPicPr>
        <p:blipFill>
          <a:blip r:embed="rId13"/>
          <a:stretch>
            <a:fillRect/>
          </a:stretch>
        </p:blipFill>
        <p:spPr>
          <a:xfrm>
            <a:off x="3011443" y="1991781"/>
            <a:ext cx="772859" cy="668820"/>
          </a:xfrm>
          <a:prstGeom prst="rect">
            <a:avLst/>
          </a:prstGeom>
        </p:spPr>
      </p:pic>
      <p:pic>
        <p:nvPicPr>
          <p:cNvPr id="50" name="Picture 49"/>
          <p:cNvPicPr>
            <a:picLocks noChangeAspect="1"/>
          </p:cNvPicPr>
          <p:nvPr userDrawn="1"/>
        </p:nvPicPr>
        <p:blipFill>
          <a:blip r:embed="rId14"/>
          <a:stretch>
            <a:fillRect/>
          </a:stretch>
        </p:blipFill>
        <p:spPr>
          <a:xfrm>
            <a:off x="3011443" y="2838344"/>
            <a:ext cx="775218" cy="670861"/>
          </a:xfrm>
          <a:prstGeom prst="rect">
            <a:avLst/>
          </a:prstGeom>
        </p:spPr>
      </p:pic>
    </p:spTree>
    <p:extLst>
      <p:ext uri="{BB962C8B-B14F-4D97-AF65-F5344CB8AC3E}">
        <p14:creationId xmlns:p14="http://schemas.microsoft.com/office/powerpoint/2010/main" val="1448065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BIR/STTR: Logo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650" y="1976226"/>
            <a:ext cx="3031791" cy="970173"/>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599" y="3901044"/>
            <a:ext cx="1991892" cy="1673189"/>
          </a:xfrm>
          <a:prstGeom prst="rect">
            <a:avLst/>
          </a:prstGeom>
        </p:spPr>
      </p:pic>
      <p:sp>
        <p:nvSpPr>
          <p:cNvPr id="23" name="Rectangle 22"/>
          <p:cNvSpPr/>
          <p:nvPr userDrawn="1"/>
        </p:nvSpPr>
        <p:spPr>
          <a:xfrm>
            <a:off x="5486400" y="1787236"/>
            <a:ext cx="5967307" cy="378699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1672" y="2155657"/>
            <a:ext cx="2292039" cy="718172"/>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1239" y="3393685"/>
            <a:ext cx="1932905" cy="1623640"/>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47302" y="2208086"/>
            <a:ext cx="875609" cy="1046182"/>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18166" y="3818244"/>
            <a:ext cx="924065" cy="1104078"/>
          </a:xfrm>
          <a:prstGeom prst="rect">
            <a:avLst/>
          </a:prstGeom>
        </p:spPr>
      </p:pic>
      <p:sp>
        <p:nvSpPr>
          <p:cNvPr id="28" name="Title 2"/>
          <p:cNvSpPr txBox="1">
            <a:spLocks/>
          </p:cNvSpPr>
          <p:nvPr userDrawn="1"/>
        </p:nvSpPr>
        <p:spPr>
          <a:xfrm>
            <a:off x="1224106" y="1086105"/>
            <a:ext cx="255487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Logo Variations</a:t>
            </a:r>
            <a:endParaRPr lang="en-US" sz="2400" b="0" dirty="0">
              <a:solidFill>
                <a:srgbClr val="B88E21"/>
              </a:solidFill>
              <a:latin typeface="+mn-lt"/>
            </a:endParaRPr>
          </a:p>
        </p:txBody>
      </p:sp>
      <p:sp>
        <p:nvSpPr>
          <p:cNvPr id="29" name="Title 2"/>
          <p:cNvSpPr txBox="1">
            <a:spLocks/>
          </p:cNvSpPr>
          <p:nvPr userDrawn="1"/>
        </p:nvSpPr>
        <p:spPr>
          <a:xfrm>
            <a:off x="1685359" y="3158880"/>
            <a:ext cx="163237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Horizontal Logo</a:t>
            </a:r>
          </a:p>
        </p:txBody>
      </p:sp>
      <p:sp>
        <p:nvSpPr>
          <p:cNvPr id="30" name="Title 2"/>
          <p:cNvSpPr txBox="1">
            <a:spLocks/>
          </p:cNvSpPr>
          <p:nvPr userDrawn="1"/>
        </p:nvSpPr>
        <p:spPr>
          <a:xfrm>
            <a:off x="1685359" y="5796565"/>
            <a:ext cx="163237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Vertical Logo</a:t>
            </a:r>
          </a:p>
        </p:txBody>
      </p:sp>
      <p:sp>
        <p:nvSpPr>
          <p:cNvPr id="31" name="Title 2"/>
          <p:cNvSpPr txBox="1">
            <a:spLocks/>
          </p:cNvSpPr>
          <p:nvPr userDrawn="1"/>
        </p:nvSpPr>
        <p:spPr>
          <a:xfrm>
            <a:off x="5658102" y="5796565"/>
            <a:ext cx="562390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Reverse Logos and Icons</a:t>
            </a:r>
          </a:p>
        </p:txBody>
      </p:sp>
    </p:spTree>
    <p:extLst>
      <p:ext uri="{BB962C8B-B14F-4D97-AF65-F5344CB8AC3E}">
        <p14:creationId xmlns:p14="http://schemas.microsoft.com/office/powerpoint/2010/main" val="1186110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SBIR/STTR: Photo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sp>
        <p:nvSpPr>
          <p:cNvPr id="14" name="Rounded Rectangle 13"/>
          <p:cNvSpPr/>
          <p:nvPr userDrawn="1"/>
        </p:nvSpPr>
        <p:spPr>
          <a:xfrm>
            <a:off x="725713" y="3004457"/>
            <a:ext cx="6289331" cy="3142344"/>
          </a:xfrm>
          <a:prstGeom prst="roundRect">
            <a:avLst>
              <a:gd name="adj" fmla="val 4269"/>
            </a:avLst>
          </a:prstGeom>
          <a:solidFill>
            <a:schemeClr val="bg1"/>
          </a:solidFill>
          <a:ln w="38100">
            <a:solidFill>
              <a:srgbClr val="C6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p:cNvSpPr txBox="1">
            <a:spLocks/>
          </p:cNvSpPr>
          <p:nvPr userDrawn="1"/>
        </p:nvSpPr>
        <p:spPr>
          <a:xfrm>
            <a:off x="960564" y="3626278"/>
            <a:ext cx="6133110" cy="2421526"/>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spcAft>
                <a:spcPts val="300"/>
              </a:spcAft>
              <a:buClr>
                <a:schemeClr val="bg2"/>
              </a:buClr>
              <a:buFont typeface="+mj-lt"/>
              <a:buAutoNum type="arabicPeriod"/>
            </a:pPr>
            <a:r>
              <a:rPr lang="en-US" sz="1600" b="0" dirty="0"/>
              <a:t>Go to </a:t>
            </a:r>
            <a:r>
              <a:rPr lang="en-US" sz="1600" dirty="0">
                <a:solidFill>
                  <a:srgbClr val="46A0D1"/>
                </a:solidFill>
              </a:rPr>
              <a:t>dvidshub.net</a:t>
            </a:r>
            <a:r>
              <a:rPr lang="en-US" sz="1600" b="0" dirty="0"/>
              <a:t> in your browser</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Images</a:t>
            </a:r>
            <a:r>
              <a:rPr lang="en-US" sz="1600" b="0" dirty="0"/>
              <a:t> under the Content drop-down menu</a:t>
            </a:r>
          </a:p>
          <a:p>
            <a:pPr marL="342900" indent="-342900" algn="l">
              <a:spcAft>
                <a:spcPts val="300"/>
              </a:spcAft>
              <a:buClr>
                <a:schemeClr val="bg2"/>
              </a:buClr>
              <a:buFont typeface="+mj-lt"/>
              <a:buAutoNum type="arabicPeriod"/>
            </a:pPr>
            <a:r>
              <a:rPr lang="en-US" sz="1600" b="0" dirty="0"/>
              <a:t>Type in your search word(s)</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Air Force</a:t>
            </a:r>
            <a:r>
              <a:rPr lang="en-US" sz="1600" b="0" dirty="0"/>
              <a:t> under the Branch drop-down menu</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Image</a:t>
            </a:r>
            <a:r>
              <a:rPr lang="en-US" sz="1600" b="0" dirty="0"/>
              <a:t> under the Type drop-down menu</a:t>
            </a:r>
          </a:p>
          <a:p>
            <a:pPr marL="342900" indent="-342900" algn="l">
              <a:spcAft>
                <a:spcPts val="300"/>
              </a:spcAft>
              <a:buClr>
                <a:schemeClr val="bg2"/>
              </a:buClr>
              <a:buFont typeface="+mj-lt"/>
              <a:buAutoNum type="arabicPeriod"/>
            </a:pPr>
            <a:r>
              <a:rPr lang="en-US" sz="1600" b="0" dirty="0"/>
              <a:t>Click on an image you like to expand the information.</a:t>
            </a:r>
          </a:p>
          <a:p>
            <a:pPr marL="342900" indent="-342900" algn="l">
              <a:spcAft>
                <a:spcPts val="300"/>
              </a:spcAft>
              <a:buClr>
                <a:schemeClr val="bg2"/>
              </a:buClr>
              <a:buFont typeface="+mj-lt"/>
              <a:buAutoNum type="arabicPeriod"/>
            </a:pPr>
            <a:r>
              <a:rPr lang="en-US" sz="1600" b="0" dirty="0"/>
              <a:t>Click the </a:t>
            </a:r>
            <a:r>
              <a:rPr lang="en-US" sz="1600" dirty="0">
                <a:solidFill>
                  <a:srgbClr val="46A0D1"/>
                </a:solidFill>
              </a:rPr>
              <a:t>Visit Image Page</a:t>
            </a:r>
            <a:r>
              <a:rPr lang="en-US" sz="1600" b="0" dirty="0"/>
              <a:t> button to get the image information</a:t>
            </a:r>
          </a:p>
          <a:p>
            <a:pPr marL="342900" indent="-342900" algn="l">
              <a:spcAft>
                <a:spcPts val="300"/>
              </a:spcAft>
              <a:buClr>
                <a:schemeClr val="bg2"/>
              </a:buClr>
              <a:buFont typeface="+mj-lt"/>
              <a:buAutoNum type="arabicPeriod"/>
            </a:pPr>
            <a:r>
              <a:rPr lang="en-US" sz="1600" b="0" dirty="0"/>
              <a:t>Copy the </a:t>
            </a:r>
            <a:r>
              <a:rPr lang="en-US" sz="1600" dirty="0">
                <a:solidFill>
                  <a:srgbClr val="46A0D1"/>
                </a:solidFill>
              </a:rPr>
              <a:t>Photo ID Number</a:t>
            </a:r>
            <a:r>
              <a:rPr lang="en-US" sz="1600" b="0" dirty="0"/>
              <a:t> for all images needed</a:t>
            </a:r>
          </a:p>
        </p:txBody>
      </p:sp>
      <p:pic>
        <p:nvPicPr>
          <p:cNvPr id="16" name="Picture 15"/>
          <p:cNvPicPr>
            <a:picLocks noChangeAspect="1"/>
          </p:cNvPicPr>
          <p:nvPr userDrawn="1"/>
        </p:nvPicPr>
        <p:blipFill>
          <a:blip r:embed="rId2"/>
          <a:stretch>
            <a:fillRect/>
          </a:stretch>
        </p:blipFill>
        <p:spPr>
          <a:xfrm flipH="1">
            <a:off x="3507222" y="1474743"/>
            <a:ext cx="3324527" cy="2382539"/>
          </a:xfrm>
          <a:prstGeom prst="rect">
            <a:avLst/>
          </a:prstGeom>
        </p:spPr>
      </p:pic>
      <p:sp>
        <p:nvSpPr>
          <p:cNvPr id="17" name="Title 2"/>
          <p:cNvSpPr txBox="1">
            <a:spLocks/>
          </p:cNvSpPr>
          <p:nvPr userDrawn="1"/>
        </p:nvSpPr>
        <p:spPr>
          <a:xfrm>
            <a:off x="3635829" y="1574451"/>
            <a:ext cx="3195921" cy="1804947"/>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en-US" sz="1400" b="0" dirty="0">
                <a:solidFill>
                  <a:schemeClr val="bg1"/>
                </a:solidFill>
              </a:rPr>
              <a:t>Search the site for images you need and provide us with the image ID numbers.</a:t>
            </a:r>
          </a:p>
          <a:p>
            <a:pPr>
              <a:lnSpc>
                <a:spcPct val="120000"/>
              </a:lnSpc>
              <a:spcBef>
                <a:spcPts val="1800"/>
              </a:spcBef>
            </a:pPr>
            <a:r>
              <a:rPr lang="en-US" sz="1400" b="0" dirty="0">
                <a:solidFill>
                  <a:schemeClr val="bg1"/>
                </a:solidFill>
              </a:rPr>
              <a:t>Provide us with an image idea or description and we can search for you.</a:t>
            </a:r>
          </a:p>
        </p:txBody>
      </p:sp>
      <p:cxnSp>
        <p:nvCxnSpPr>
          <p:cNvPr id="18" name="Straight Connector 17"/>
          <p:cNvCxnSpPr/>
          <p:nvPr userDrawn="1"/>
        </p:nvCxnSpPr>
        <p:spPr>
          <a:xfrm>
            <a:off x="3854932" y="2487223"/>
            <a:ext cx="2757714" cy="0"/>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stretch>
            <a:fillRect/>
          </a:stretch>
        </p:blipFill>
        <p:spPr>
          <a:xfrm>
            <a:off x="960564" y="1757915"/>
            <a:ext cx="2311808" cy="1803705"/>
          </a:xfrm>
          <a:prstGeom prst="rect">
            <a:avLst/>
          </a:prstGeom>
        </p:spPr>
      </p:pic>
      <p:sp>
        <p:nvSpPr>
          <p:cNvPr id="20" name="Title 2"/>
          <p:cNvSpPr txBox="1">
            <a:spLocks/>
          </p:cNvSpPr>
          <p:nvPr userDrawn="1"/>
        </p:nvSpPr>
        <p:spPr>
          <a:xfrm>
            <a:off x="1156661" y="1854734"/>
            <a:ext cx="1775637" cy="1200975"/>
          </a:xfrm>
          <a:prstGeom prst="rect">
            <a:avLst/>
          </a:prstGeom>
        </p:spPr>
        <p:txBody>
          <a:bodyPr>
            <a:normAutofit fontScale="40000" lnSpcReduction="2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en-US" sz="4500" b="0" dirty="0">
                <a:solidFill>
                  <a:schemeClr val="bg1"/>
                </a:solidFill>
              </a:rPr>
              <a:t>Photos that are cleared for public use by the Air Force.</a:t>
            </a:r>
            <a:endParaRPr lang="en-US" sz="2900" b="0" dirty="0">
              <a:solidFill>
                <a:schemeClr val="bg1"/>
              </a:solidFill>
            </a:endParaRPr>
          </a:p>
        </p:txBody>
      </p:sp>
      <p:pic>
        <p:nvPicPr>
          <p:cNvPr id="32" name="Picture 31"/>
          <p:cNvPicPr>
            <a:picLocks noChangeAspect="1"/>
          </p:cNvPicPr>
          <p:nvPr userDrawn="1"/>
        </p:nvPicPr>
        <p:blipFill>
          <a:blip r:embed="rId4"/>
          <a:stretch>
            <a:fillRect/>
          </a:stretch>
        </p:blipFill>
        <p:spPr>
          <a:xfrm flipH="1">
            <a:off x="2181779" y="441130"/>
            <a:ext cx="1325444" cy="1252127"/>
          </a:xfrm>
          <a:prstGeom prst="rect">
            <a:avLst/>
          </a:prstGeom>
        </p:spPr>
      </p:pic>
      <p:sp>
        <p:nvSpPr>
          <p:cNvPr id="33" name="Title 2"/>
          <p:cNvSpPr txBox="1">
            <a:spLocks/>
          </p:cNvSpPr>
          <p:nvPr userDrawn="1"/>
        </p:nvSpPr>
        <p:spPr>
          <a:xfrm>
            <a:off x="2241386" y="668175"/>
            <a:ext cx="1254886"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chemeClr val="bg1"/>
                </a:solidFill>
              </a:rPr>
              <a:t>Photos</a:t>
            </a:r>
            <a:endParaRPr lang="en-US" sz="2400" b="0" dirty="0">
              <a:solidFill>
                <a:schemeClr val="bg1"/>
              </a:solidFill>
              <a:latin typeface="+mn-lt"/>
            </a:endParaRPr>
          </a:p>
        </p:txBody>
      </p:sp>
      <p:sp>
        <p:nvSpPr>
          <p:cNvPr id="34" name="Title 2"/>
          <p:cNvSpPr txBox="1">
            <a:spLocks/>
          </p:cNvSpPr>
          <p:nvPr userDrawn="1"/>
        </p:nvSpPr>
        <p:spPr>
          <a:xfrm>
            <a:off x="7686486" y="5687376"/>
            <a:ext cx="3853543" cy="377658"/>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Examples created with DVIDS images</a:t>
            </a:r>
          </a:p>
        </p:txBody>
      </p:sp>
      <p:pic>
        <p:nvPicPr>
          <p:cNvPr id="35" name="Picture 34"/>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643226" y="1346412"/>
            <a:ext cx="3940063" cy="1313355"/>
          </a:xfrm>
          <a:prstGeom prst="rect">
            <a:avLst/>
          </a:prstGeom>
        </p:spPr>
      </p:pic>
      <p:pic>
        <p:nvPicPr>
          <p:cNvPr id="36" name="Picture 35"/>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643226" y="4400061"/>
            <a:ext cx="3940063" cy="1113495"/>
          </a:xfrm>
          <a:prstGeom prst="rect">
            <a:avLst/>
          </a:prstGeom>
        </p:spPr>
      </p:pic>
      <p:grpSp>
        <p:nvGrpSpPr>
          <p:cNvPr id="37" name="Group 36"/>
          <p:cNvGrpSpPr/>
          <p:nvPr userDrawn="1"/>
        </p:nvGrpSpPr>
        <p:grpSpPr>
          <a:xfrm>
            <a:off x="7643226" y="2779535"/>
            <a:ext cx="3940062" cy="1418118"/>
            <a:chOff x="7746623" y="2659767"/>
            <a:chExt cx="3940062" cy="1418118"/>
          </a:xfrm>
        </p:grpSpPr>
        <p:pic>
          <p:nvPicPr>
            <p:cNvPr id="38" name="Picture 37"/>
            <p:cNvPicPr>
              <a:picLocks noChangeAspect="1"/>
            </p:cNvPicPr>
            <p:nvPr/>
          </p:nvPicPr>
          <p:blipFill rotWithShape="1">
            <a:blip r:embed="rId7" cstate="hqprint">
              <a:extLst>
                <a:ext uri="{28A0092B-C50C-407E-A947-70E740481C1C}">
                  <a14:useLocalDpi xmlns:a14="http://schemas.microsoft.com/office/drawing/2010/main" val="0"/>
                </a:ext>
              </a:extLst>
            </a:blip>
            <a:srcRect l="30873" r="-3"/>
            <a:stretch/>
          </p:blipFill>
          <p:spPr>
            <a:xfrm>
              <a:off x="9819406" y="2659767"/>
              <a:ext cx="1867279" cy="1418118"/>
            </a:xfrm>
            <a:prstGeom prst="rect">
              <a:avLst/>
            </a:prstGeom>
          </p:spPr>
        </p:pic>
        <p:pic>
          <p:nvPicPr>
            <p:cNvPr id="39" name="Picture 38"/>
            <p:cNvPicPr>
              <a:picLocks noChangeAspect="1"/>
            </p:cNvPicPr>
            <p:nvPr/>
          </p:nvPicPr>
          <p:blipFill rotWithShape="1">
            <a:blip r:embed="rId8" cstate="hqprint">
              <a:extLst>
                <a:ext uri="{28A0092B-C50C-407E-A947-70E740481C1C}">
                  <a14:useLocalDpi xmlns:a14="http://schemas.microsoft.com/office/drawing/2010/main" val="0"/>
                </a:ext>
              </a:extLst>
            </a:blip>
            <a:srcRect l="35447" t="4783" b="6216"/>
            <a:stretch/>
          </p:blipFill>
          <p:spPr>
            <a:xfrm>
              <a:off x="7746623" y="2659767"/>
              <a:ext cx="1959178" cy="1418118"/>
            </a:xfrm>
            <a:prstGeom prst="rect">
              <a:avLst/>
            </a:prstGeom>
          </p:spPr>
        </p:pic>
      </p:grpSp>
    </p:spTree>
    <p:extLst>
      <p:ext uri="{BB962C8B-B14F-4D97-AF65-F5344CB8AC3E}">
        <p14:creationId xmlns:p14="http://schemas.microsoft.com/office/powerpoint/2010/main" val="3261049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dirty="0"/>
          </a:p>
        </p:txBody>
      </p:sp>
      <p:sp>
        <p:nvSpPr>
          <p:cNvPr id="4"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dirty="0"/>
          </a:p>
        </p:txBody>
      </p:sp>
      <p:pic>
        <p:nvPicPr>
          <p:cNvPr id="5"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18809" y="3602037"/>
            <a:ext cx="280912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508000" y="500063"/>
            <a:ext cx="1117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dirty="0"/>
              <a:t>Department of the Air Force</a:t>
            </a:r>
          </a:p>
        </p:txBody>
      </p:sp>
      <p:sp>
        <p:nvSpPr>
          <p:cNvPr id="7" name="Text Box 1029"/>
          <p:cNvSpPr txBox="1">
            <a:spLocks noChangeArrowheads="1"/>
          </p:cNvSpPr>
          <p:nvPr userDrawn="1"/>
        </p:nvSpPr>
        <p:spPr bwMode="auto">
          <a:xfrm>
            <a:off x="508002" y="1271588"/>
            <a:ext cx="1117599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dirty="0">
                <a:latin typeface="Century Schoolbook" panose="02040604050505020304" pitchFamily="18" charset="0"/>
              </a:rPr>
              <a:t>I n t e g r i t y  -  S e r v i c e  -  E x c e l l e n c e</a:t>
            </a:r>
          </a:p>
        </p:txBody>
      </p:sp>
      <p:sp>
        <p:nvSpPr>
          <p:cNvPr id="50191" name="Rectangle 15"/>
          <p:cNvSpPr>
            <a:spLocks noGrp="1" noChangeArrowheads="1"/>
          </p:cNvSpPr>
          <p:nvPr>
            <p:ph type="ctrTitle"/>
          </p:nvPr>
        </p:nvSpPr>
        <p:spPr>
          <a:xfrm>
            <a:off x="368302" y="1962150"/>
            <a:ext cx="11315700" cy="1600200"/>
          </a:xfrm>
        </p:spPr>
        <p:txBody>
          <a:bodyPr/>
          <a:lstStyle>
            <a:lvl1pPr>
              <a:defRPr sz="4400" i="0"/>
            </a:lvl1pPr>
          </a:lstStyle>
          <a:p>
            <a:r>
              <a:rPr lang="en-US"/>
              <a:t>Click to edit Master title style</a:t>
            </a:r>
          </a:p>
        </p:txBody>
      </p:sp>
      <p:sp>
        <p:nvSpPr>
          <p:cNvPr id="8" name="Date Placeholder 6"/>
          <p:cNvSpPr>
            <a:spLocks noGrp="1" noChangeArrowheads="1"/>
          </p:cNvSpPr>
          <p:nvPr>
            <p:ph type="dt" sz="half" idx="10"/>
          </p:nvPr>
        </p:nvSpPr>
        <p:spPr/>
        <p:txBody>
          <a:bodyPr/>
          <a:lstStyle>
            <a:lvl1pPr>
              <a:defRPr/>
            </a:lvl1pPr>
          </a:lstStyle>
          <a:p>
            <a:pPr>
              <a:defRPr/>
            </a:pPr>
            <a:r>
              <a:rPr lang="en-US" dirty="0"/>
              <a:t>As of: </a:t>
            </a:r>
          </a:p>
        </p:txBody>
      </p:sp>
      <p:sp>
        <p:nvSpPr>
          <p:cNvPr id="9" name="Slide Number Placeholder 7"/>
          <p:cNvSpPr>
            <a:spLocks noGrp="1" noChangeArrowheads="1"/>
          </p:cNvSpPr>
          <p:nvPr>
            <p:ph type="sldNum" sz="quarter" idx="11"/>
          </p:nvPr>
        </p:nvSpPr>
        <p:spPr/>
        <p:txBody>
          <a:bodyPr/>
          <a:lstStyle>
            <a:lvl1pPr>
              <a:defRPr/>
            </a:lvl1pPr>
          </a:lstStyle>
          <a:p>
            <a:pPr>
              <a:defRPr/>
            </a:pPr>
            <a:fld id="{BFC03CE4-37F0-4065-8B91-37122744BD37}"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1075196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As of: </a:t>
            </a:r>
          </a:p>
        </p:txBody>
      </p:sp>
      <p:sp>
        <p:nvSpPr>
          <p:cNvPr id="5" name="Slide Number Placeholder 4"/>
          <p:cNvSpPr>
            <a:spLocks noGrp="1"/>
          </p:cNvSpPr>
          <p:nvPr>
            <p:ph type="sldNum" sz="quarter" idx="11"/>
          </p:nvPr>
        </p:nvSpPr>
        <p:spPr/>
        <p:txBody>
          <a:bodyPr/>
          <a:lstStyle>
            <a:lvl1pPr>
              <a:defRPr/>
            </a:lvl1pPr>
          </a:lstStyle>
          <a:p>
            <a:pPr>
              <a:defRPr/>
            </a:pPr>
            <a:fld id="{0CBDF859-B77C-4932-B7B0-12C49A93E314}"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338798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As of: </a:t>
            </a:r>
          </a:p>
        </p:txBody>
      </p:sp>
      <p:sp>
        <p:nvSpPr>
          <p:cNvPr id="5" name="Slide Number Placeholder 4"/>
          <p:cNvSpPr>
            <a:spLocks noGrp="1"/>
          </p:cNvSpPr>
          <p:nvPr>
            <p:ph type="sldNum" sz="quarter" idx="11"/>
          </p:nvPr>
        </p:nvSpPr>
        <p:spPr/>
        <p:txBody>
          <a:bodyPr/>
          <a:lstStyle>
            <a:lvl1pPr>
              <a:defRPr/>
            </a:lvl1pPr>
          </a:lstStyle>
          <a:p>
            <a:pPr>
              <a:defRPr/>
            </a:pPr>
            <a:fld id="{6214614F-2FCB-48B4-A899-0A8F737AAE37}"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358669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6"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dirty="0"/>
              <a:t>As of: </a:t>
            </a:r>
          </a:p>
        </p:txBody>
      </p:sp>
      <p:sp>
        <p:nvSpPr>
          <p:cNvPr id="6" name="Slide Number Placeholder 5"/>
          <p:cNvSpPr>
            <a:spLocks noGrp="1"/>
          </p:cNvSpPr>
          <p:nvPr>
            <p:ph type="sldNum" sz="quarter" idx="11"/>
          </p:nvPr>
        </p:nvSpPr>
        <p:spPr/>
        <p:txBody>
          <a:bodyPr/>
          <a:lstStyle>
            <a:lvl1pPr>
              <a:defRPr/>
            </a:lvl1pPr>
          </a:lstStyle>
          <a:p>
            <a:pPr>
              <a:defRPr/>
            </a:pPr>
            <a:fld id="{F0DC89D1-1446-43A7-BCF8-D75B768C2A3E}"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727859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dirty="0"/>
              <a:t>As of: </a:t>
            </a:r>
          </a:p>
        </p:txBody>
      </p:sp>
      <p:sp>
        <p:nvSpPr>
          <p:cNvPr id="8" name="Slide Number Placeholder 7"/>
          <p:cNvSpPr>
            <a:spLocks noGrp="1"/>
          </p:cNvSpPr>
          <p:nvPr>
            <p:ph type="sldNum" sz="quarter" idx="11"/>
          </p:nvPr>
        </p:nvSpPr>
        <p:spPr/>
        <p:txBody>
          <a:bodyPr/>
          <a:lstStyle>
            <a:lvl1pPr>
              <a:defRPr/>
            </a:lvl1pPr>
          </a:lstStyle>
          <a:p>
            <a:pPr>
              <a:defRPr/>
            </a:pPr>
            <a:fld id="{812045D1-F7E2-4784-B96A-3083355E63F6}"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343644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870046"/>
            <a:ext cx="12192000" cy="1036320"/>
          </a:xfrm>
        </p:spPr>
        <p:txBody>
          <a:bodyPr anchor="ctr"/>
          <a:lstStyle>
            <a:lvl1pPr algn="ctr">
              <a:defRPr sz="4000" b="1" cap="none">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1985554" y="1933309"/>
            <a:ext cx="8247017" cy="3478055"/>
          </a:xfrm>
        </p:spPr>
        <p:txBody>
          <a:bodyPr anchor="t">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1" y="6444343"/>
            <a:ext cx="12191999" cy="413657"/>
          </a:xfrm>
        </p:spPr>
        <p:txBody>
          <a:bodyPr/>
          <a:lstStyle>
            <a:lvl1pPr algn="ctr">
              <a:defRPr/>
            </a:lvl1pPr>
          </a:lstStyle>
          <a:p>
            <a:r>
              <a:rPr lang="en-US" dirty="0"/>
              <a:t>Unclassified</a:t>
            </a:r>
          </a:p>
        </p:txBody>
      </p:sp>
    </p:spTree>
    <p:extLst>
      <p:ext uri="{BB962C8B-B14F-4D97-AF65-F5344CB8AC3E}">
        <p14:creationId xmlns:p14="http://schemas.microsoft.com/office/powerpoint/2010/main" val="511309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dirty="0"/>
              <a:t>As of: </a:t>
            </a:r>
          </a:p>
        </p:txBody>
      </p:sp>
      <p:sp>
        <p:nvSpPr>
          <p:cNvPr id="4" name="Slide Number Placeholder 3"/>
          <p:cNvSpPr>
            <a:spLocks noGrp="1"/>
          </p:cNvSpPr>
          <p:nvPr>
            <p:ph type="sldNum" sz="quarter" idx="11"/>
          </p:nvPr>
        </p:nvSpPr>
        <p:spPr/>
        <p:txBody>
          <a:bodyPr/>
          <a:lstStyle>
            <a:lvl1pPr>
              <a:defRPr/>
            </a:lvl1pPr>
          </a:lstStyle>
          <a:p>
            <a:pPr>
              <a:defRPr/>
            </a:pPr>
            <a:fld id="{29D94A65-A6BF-4DB1-9332-206B8E06E0A7}"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728296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dirty="0"/>
              <a:t>As of: </a:t>
            </a:r>
          </a:p>
        </p:txBody>
      </p:sp>
      <p:sp>
        <p:nvSpPr>
          <p:cNvPr id="3" name="Slide Number Placeholder 2"/>
          <p:cNvSpPr>
            <a:spLocks noGrp="1"/>
          </p:cNvSpPr>
          <p:nvPr>
            <p:ph type="sldNum" sz="quarter" idx="11"/>
          </p:nvPr>
        </p:nvSpPr>
        <p:spPr/>
        <p:txBody>
          <a:bodyPr/>
          <a:lstStyle>
            <a:lvl1pPr>
              <a:defRPr/>
            </a:lvl1pPr>
          </a:lstStyle>
          <a:p>
            <a:pPr>
              <a:defRPr/>
            </a:pPr>
            <a:fld id="{F32FE5BA-3D1F-4E41-B33A-6823FE30DE87}"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879359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As of: </a:t>
            </a:r>
          </a:p>
        </p:txBody>
      </p:sp>
      <p:sp>
        <p:nvSpPr>
          <p:cNvPr id="5" name="Slide Number Placeholder 4"/>
          <p:cNvSpPr>
            <a:spLocks noGrp="1"/>
          </p:cNvSpPr>
          <p:nvPr>
            <p:ph type="sldNum" sz="quarter" idx="11"/>
          </p:nvPr>
        </p:nvSpPr>
        <p:spPr/>
        <p:txBody>
          <a:bodyPr/>
          <a:lstStyle>
            <a:lvl1pPr>
              <a:defRPr/>
            </a:lvl1pPr>
          </a:lstStyle>
          <a:p>
            <a:pPr>
              <a:defRPr/>
            </a:pPr>
            <a:fld id="{9E577705-F1D6-448C-8D9C-74FCF151C57C}"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4249594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5"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2"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As of: </a:t>
            </a:r>
          </a:p>
        </p:txBody>
      </p:sp>
      <p:sp>
        <p:nvSpPr>
          <p:cNvPr id="5" name="Slide Number Placeholder 4"/>
          <p:cNvSpPr>
            <a:spLocks noGrp="1"/>
          </p:cNvSpPr>
          <p:nvPr>
            <p:ph type="sldNum" sz="quarter" idx="11"/>
          </p:nvPr>
        </p:nvSpPr>
        <p:spPr/>
        <p:txBody>
          <a:bodyPr/>
          <a:lstStyle>
            <a:lvl1pPr>
              <a:defRPr/>
            </a:lvl1pPr>
          </a:lstStyle>
          <a:p>
            <a:pPr>
              <a:defRPr/>
            </a:pPr>
            <a:fld id="{4A10A9CA-2EB0-4F34-A8FB-1542A3BF9965}"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177864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76276"/>
            <a:ext cx="12191999" cy="1412966"/>
          </a:xfrm>
        </p:spPr>
        <p:txBody>
          <a:bodyPr/>
          <a:lstStyle>
            <a:lvl1pPr algn="ctr">
              <a:defRPr b="1"/>
            </a:lvl1pPr>
          </a:lstStyle>
          <a:p>
            <a:r>
              <a:rPr lang="en-US"/>
              <a:t>Click to edit Master title style</a:t>
            </a:r>
          </a:p>
        </p:txBody>
      </p:sp>
      <p:sp>
        <p:nvSpPr>
          <p:cNvPr id="3" name="Content Placeholder 2"/>
          <p:cNvSpPr>
            <a:spLocks noGrp="1"/>
          </p:cNvSpPr>
          <p:nvPr>
            <p:ph sz="half" idx="1"/>
          </p:nvPr>
        </p:nvSpPr>
        <p:spPr>
          <a:xfrm>
            <a:off x="1484312" y="2098767"/>
            <a:ext cx="4895055" cy="3124201"/>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098768"/>
            <a:ext cx="4895056" cy="3124200"/>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0" y="6444343"/>
            <a:ext cx="12191999" cy="413657"/>
          </a:xfrm>
        </p:spPr>
        <p:txBody>
          <a:bodyPr/>
          <a:lstStyle>
            <a:lvl1pPr algn="ctr">
              <a:defRPr/>
            </a:lvl1pPr>
          </a:lstStyle>
          <a:p>
            <a:r>
              <a:rPr lang="en-US" dirty="0"/>
              <a:t>Unclassified</a:t>
            </a:r>
          </a:p>
        </p:txBody>
      </p:sp>
    </p:spTree>
    <p:extLst>
      <p:ext uri="{BB962C8B-B14F-4D97-AF65-F5344CB8AC3E}">
        <p14:creationId xmlns:p14="http://schemas.microsoft.com/office/powerpoint/2010/main" val="18286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12191999" cy="914400"/>
          </a:xfrm>
        </p:spPr>
        <p:txBody>
          <a:bodyPr/>
          <a:lstStyle>
            <a:lvl1pPr algn="ctr">
              <a:defRPr b="1"/>
            </a:lvl1pPr>
          </a:lstStyle>
          <a:p>
            <a:r>
              <a:rPr lang="en-US"/>
              <a:t>Click to edit Master title style</a:t>
            </a:r>
            <a:endParaRPr lang="en-US" dirty="0"/>
          </a:p>
        </p:txBody>
      </p:sp>
      <p:sp>
        <p:nvSpPr>
          <p:cNvPr id="3" name="Text Placeholder 2"/>
          <p:cNvSpPr>
            <a:spLocks noGrp="1"/>
          </p:cNvSpPr>
          <p:nvPr>
            <p:ph type="body" idx="1"/>
          </p:nvPr>
        </p:nvSpPr>
        <p:spPr>
          <a:xfrm>
            <a:off x="1484311" y="1828801"/>
            <a:ext cx="4895056" cy="576262"/>
          </a:xfrm>
        </p:spPr>
        <p:txBody>
          <a:bodyPr anchor="ctr">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2505605"/>
            <a:ext cx="4895056" cy="2455862"/>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07967" y="1837268"/>
            <a:ext cx="4895057" cy="576262"/>
          </a:xfrm>
        </p:spPr>
        <p:txBody>
          <a:bodyPr anchor="ctr">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2505605"/>
            <a:ext cx="4895056" cy="2455862"/>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dirty="0"/>
              <a:t>Unclassified</a:t>
            </a:r>
          </a:p>
        </p:txBody>
      </p:sp>
    </p:spTree>
    <p:extLst>
      <p:ext uri="{BB962C8B-B14F-4D97-AF65-F5344CB8AC3E}">
        <p14:creationId xmlns:p14="http://schemas.microsoft.com/office/powerpoint/2010/main" val="286019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03243"/>
            <a:ext cx="12191999" cy="931817"/>
          </a:xfrm>
        </p:spPr>
        <p:txBody>
          <a:bodyPr/>
          <a:lstStyle>
            <a:lvl1pPr algn="ctr">
              <a:defRPr b="1"/>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dirty="0"/>
              <a:t>Unclassified</a:t>
            </a:r>
          </a:p>
        </p:txBody>
      </p:sp>
    </p:spTree>
    <p:extLst>
      <p:ext uri="{BB962C8B-B14F-4D97-AF65-F5344CB8AC3E}">
        <p14:creationId xmlns:p14="http://schemas.microsoft.com/office/powerpoint/2010/main" val="104460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Unclassified</a:t>
            </a:r>
          </a:p>
        </p:txBody>
      </p:sp>
    </p:spTree>
    <p:extLst>
      <p:ext uri="{BB962C8B-B14F-4D97-AF65-F5344CB8AC3E}">
        <p14:creationId xmlns:p14="http://schemas.microsoft.com/office/powerpoint/2010/main" val="161852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23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1600200"/>
            <a:ext cx="5033432" cy="752475"/>
          </a:xfrm>
        </p:spPr>
        <p:txBody>
          <a:bodyPr anchor="t">
            <a:normAutofit/>
          </a:bodyPr>
          <a:lstStyle>
            <a:lvl1pPr algn="r">
              <a:defRPr sz="2400" b="1"/>
            </a:lvl1pPr>
          </a:lstStyle>
          <a:p>
            <a:r>
              <a:rPr lang="en-US"/>
              <a:t>Click to edit Master title style</a:t>
            </a:r>
            <a:endParaRPr lang="en-US" dirty="0"/>
          </a:p>
        </p:txBody>
      </p:sp>
      <p:sp>
        <p:nvSpPr>
          <p:cNvPr id="3" name="Content Placeholder 2"/>
          <p:cNvSpPr>
            <a:spLocks noGrp="1"/>
          </p:cNvSpPr>
          <p:nvPr>
            <p:ph idx="1"/>
          </p:nvPr>
        </p:nvSpPr>
        <p:spPr>
          <a:xfrm>
            <a:off x="5262033" y="1600200"/>
            <a:ext cx="6240990" cy="4191000"/>
          </a:xfrm>
        </p:spPr>
        <p:txBody>
          <a:bodyPr anchor="t">
            <a:normAutofit/>
          </a:bodyPr>
          <a:lstStyle>
            <a:lvl1pPr>
              <a:defRPr sz="2000" b="0">
                <a:latin typeface="+mn-lt"/>
              </a:defRPr>
            </a:lvl1pPr>
            <a:lvl2pPr>
              <a:defRPr sz="1800" b="0">
                <a:latin typeface="+mn-lt"/>
              </a:defRPr>
            </a:lvl2pPr>
            <a:lvl3pPr>
              <a:defRPr sz="1600" b="0">
                <a:latin typeface="+mn-lt"/>
              </a:defRPr>
            </a:lvl3pPr>
            <a:lvl4pPr>
              <a:defRPr sz="1400" b="0">
                <a:latin typeface="+mn-lt"/>
              </a:defRPr>
            </a:lvl4pPr>
            <a:lvl5pPr>
              <a:defRPr sz="1400" b="0">
                <a:latin typeface="+mn-lt"/>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2348593"/>
            <a:ext cx="5033433" cy="1208314"/>
          </a:xfrm>
        </p:spPr>
        <p:txBody>
          <a:bodyPr anchor="t">
            <a:normAutofit/>
          </a:bodyPr>
          <a:lstStyle>
            <a:lvl1pPr marL="0" indent="0" algn="r">
              <a:buNone/>
              <a:defRPr sz="16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116561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46.jpeg"/><Relationship Id="rId5" Type="http://schemas.openxmlformats.org/officeDocument/2006/relationships/slideLayout" Target="../slideLayouts/slideLayout29.xml"/><Relationship Id="rId10"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17C785-1FCF-748D-2352-7BB2B5CFB9B5}"/>
              </a:ext>
            </a:extLst>
          </p:cNvPr>
          <p:cNvSpPr/>
          <p:nvPr userDrawn="1"/>
        </p:nvSpPr>
        <p:spPr>
          <a:xfrm>
            <a:off x="0" y="6444343"/>
            <a:ext cx="12191999" cy="413657"/>
          </a:xfrm>
          <a:prstGeom prst="rect">
            <a:avLst/>
          </a:prstGeom>
          <a:solidFill>
            <a:srgbClr val="0F1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6A196A-FA01-2EF1-0537-79C56E568E6B}"/>
              </a:ext>
            </a:extLst>
          </p:cNvPr>
          <p:cNvSpPr/>
          <p:nvPr userDrawn="1"/>
        </p:nvSpPr>
        <p:spPr>
          <a:xfrm>
            <a:off x="0" y="0"/>
            <a:ext cx="12191999" cy="751714"/>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7747FEB-AFB1-B8BA-70D6-F917D8992CC4}"/>
              </a:ext>
            </a:extLst>
          </p:cNvPr>
          <p:cNvSpPr/>
          <p:nvPr userDrawn="1"/>
        </p:nvSpPr>
        <p:spPr>
          <a:xfrm>
            <a:off x="0" y="145024"/>
            <a:ext cx="12191999" cy="461665"/>
          </a:xfrm>
          <a:prstGeom prst="rect">
            <a:avLst/>
          </a:prstGeom>
          <a:noFill/>
          <a:ln>
            <a:noFill/>
          </a:ln>
          <a:effectLst/>
        </p:spPr>
        <p:txBody>
          <a:bodyPr wrap="square">
            <a:spAutoFit/>
          </a:bodyPr>
          <a:lstStyle/>
          <a:p>
            <a:pPr algn="ctr"/>
            <a:r>
              <a:rPr lang="en-US" sz="2400" b="1" spc="300" dirty="0">
                <a:solidFill>
                  <a:schemeClr val="bg1"/>
                </a:solidFill>
                <a:latin typeface="+mj-lt"/>
              </a:rPr>
              <a:t>DON CISO’S BLUE CYBER</a:t>
            </a:r>
          </a:p>
        </p:txBody>
      </p:sp>
      <p:sp>
        <p:nvSpPr>
          <p:cNvPr id="2" name="Title Placeholder 1"/>
          <p:cNvSpPr>
            <a:spLocks noGrp="1"/>
          </p:cNvSpPr>
          <p:nvPr>
            <p:ph type="title"/>
          </p:nvPr>
        </p:nvSpPr>
        <p:spPr>
          <a:xfrm>
            <a:off x="0" y="931003"/>
            <a:ext cx="12191999" cy="914400"/>
          </a:xfrm>
          <a:prstGeom prst="rect">
            <a:avLst/>
          </a:prstGeom>
          <a:effectLst/>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1484310" y="1933575"/>
            <a:ext cx="10018713" cy="3857626"/>
          </a:xfrm>
          <a:prstGeom prst="rect">
            <a:avLst/>
          </a:prstGeom>
        </p:spPr>
        <p:txBody>
          <a:bodyPr vert="horz" lIns="0" tIns="0" rIns="0" bIns="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 y="6444343"/>
            <a:ext cx="12192000" cy="413657"/>
          </a:xfrm>
          <a:prstGeom prst="rect">
            <a:avLst/>
          </a:prstGeom>
        </p:spPr>
        <p:txBody>
          <a:bodyPr vert="horz" lIns="0" tIns="0" rIns="0" bIns="0" rtlCol="0" anchor="ctr"/>
          <a:lstStyle>
            <a:lvl1pPr algn="ctr">
              <a:defRPr sz="1000" b="0" i="0">
                <a:solidFill>
                  <a:schemeClr val="bg1"/>
                </a:solidFill>
                <a:effectLst/>
                <a:latin typeface="+mn-lt"/>
              </a:defRPr>
            </a:lvl1pPr>
          </a:lstStyle>
          <a:p>
            <a:r>
              <a:rPr lang="en-US" dirty="0"/>
              <a:t>Unclassified</a:t>
            </a:r>
          </a:p>
        </p:txBody>
      </p:sp>
      <p:pic>
        <p:nvPicPr>
          <p:cNvPr id="4" name="Picture 3" descr="Logo, company name&#10;&#10;Description automatically generated">
            <a:extLst>
              <a:ext uri="{FF2B5EF4-FFF2-40B4-BE49-F238E27FC236}">
                <a16:creationId xmlns:a16="http://schemas.microsoft.com/office/drawing/2014/main" id="{14D2DBE3-126C-F8D0-7CDF-450A445803EE}"/>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1323176" y="63780"/>
            <a:ext cx="644959" cy="618660"/>
          </a:xfrm>
          <a:prstGeom prst="rect">
            <a:avLst/>
          </a:prstGeom>
        </p:spPr>
      </p:pic>
      <p:sp>
        <p:nvSpPr>
          <p:cNvPr id="6" name="Title 1">
            <a:extLst>
              <a:ext uri="{FF2B5EF4-FFF2-40B4-BE49-F238E27FC236}">
                <a16:creationId xmlns:a16="http://schemas.microsoft.com/office/drawing/2014/main" id="{99D40125-AD96-461B-8011-3A7C6E903DA1}"/>
              </a:ext>
            </a:extLst>
          </p:cNvPr>
          <p:cNvSpPr txBox="1">
            <a:spLocks/>
          </p:cNvSpPr>
          <p:nvPr userDrawn="1"/>
        </p:nvSpPr>
        <p:spPr>
          <a:xfrm>
            <a:off x="10616594" y="295640"/>
            <a:ext cx="706582" cy="154940"/>
          </a:xfrm>
          <a:prstGeom prst="rect">
            <a:avLst/>
          </a:prstGeom>
          <a:noFill/>
          <a:effectLst/>
        </p:spPr>
        <p:txBody>
          <a:bodyPr vert="horz" lIns="0" tIns="0" rIns="0" bIns="0" rtlCol="0" anchor="ctr">
            <a:normAutofit/>
          </a:bodyPr>
          <a:lstStyle>
            <a:lvl1pPr algn="ctr" defTabSz="457200" rtl="0" eaLnBrk="1" latinLnBrk="0" hangingPunct="1">
              <a:spcBef>
                <a:spcPct val="0"/>
              </a:spcBef>
              <a:buNone/>
              <a:defRPr sz="4000" b="1" kern="1200" cap="none">
                <a:ln w="3175" cmpd="sng">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 dirty="0">
                <a:solidFill>
                  <a:srgbClr val="0F182D"/>
                </a:solidFill>
              </a:rPr>
              <a:t>POWERED BY</a:t>
            </a:r>
          </a:p>
        </p:txBody>
      </p:sp>
    </p:spTree>
    <p:extLst>
      <p:ext uri="{BB962C8B-B14F-4D97-AF65-F5344CB8AC3E}">
        <p14:creationId xmlns:p14="http://schemas.microsoft.com/office/powerpoint/2010/main" val="336795232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Lst>
  <p:hf sldNum="0" hdr="0" dt="0"/>
  <p:txStyles>
    <p:titleStyle>
      <a:lvl1pPr algn="ctr" defTabSz="457200" rtl="0" eaLnBrk="1" latinLnBrk="0" hangingPunct="1">
        <a:spcBef>
          <a:spcPct val="0"/>
        </a:spcBef>
        <a:buNone/>
        <a:defRPr sz="4000" b="1" kern="1200" cap="none">
          <a:ln w="3175" cmpd="sng">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dirty="0"/>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CC7A9835-7AA7-4292-8277-77514909CEE7}" type="slidenum">
              <a:rPr lang="en-US" altLang="en-US"/>
              <a:pPr>
                <a:defRPr/>
              </a:pPr>
              <a:t>‹#›</a:t>
            </a:fld>
            <a:endParaRPr lang="en-US" altLang="en-US" dirty="0"/>
          </a:p>
        </p:txBody>
      </p:sp>
      <p:sp>
        <p:nvSpPr>
          <p:cNvPr id="1028"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dirty="0"/>
          </a:p>
        </p:txBody>
      </p:sp>
      <p:sp>
        <p:nvSpPr>
          <p:cNvPr id="1030"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dirty="0"/>
          </a:p>
        </p:txBody>
      </p:sp>
      <p:pic>
        <p:nvPicPr>
          <p:cNvPr id="1031" name="Picture 103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47440" y="90488"/>
            <a:ext cx="1108254"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368302"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9" name="Text Box 1029"/>
          <p:cNvSpPr txBox="1">
            <a:spLocks noChangeArrowheads="1"/>
          </p:cNvSpPr>
          <p:nvPr userDrawn="1"/>
        </p:nvSpPr>
        <p:spPr bwMode="auto">
          <a:xfrm>
            <a:off x="508000" y="6491288"/>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dirty="0">
                <a:latin typeface="Century Schoolbook" panose="02040604050505020304" pitchFamily="18" charset="0"/>
              </a:rPr>
              <a:t>I n t e g r i t y  -  S e r v i c e  -  E x c e l l e n c e</a:t>
            </a:r>
          </a:p>
        </p:txBody>
      </p:sp>
    </p:spTree>
    <p:extLst>
      <p:ext uri="{BB962C8B-B14F-4D97-AF65-F5344CB8AC3E}">
        <p14:creationId xmlns:p14="http://schemas.microsoft.com/office/powerpoint/2010/main" val="6267699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image" Target="../media/image62.tiff"/><Relationship Id="rId1" Type="http://schemas.openxmlformats.org/officeDocument/2006/relationships/slideLayout" Target="../slideLayouts/slideLayout26.xml"/><Relationship Id="rId5" Type="http://schemas.openxmlformats.org/officeDocument/2006/relationships/image" Target="../media/image65.png"/><Relationship Id="rId4" Type="http://schemas.openxmlformats.org/officeDocument/2006/relationships/image" Target="../media/image64.tiff"/></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irforcesmallbiz.af.mil/Support-Programs/MENTOR-PROTEGE-Program/" TargetMode="External"/><Relationship Id="rId2" Type="http://schemas.openxmlformats.org/officeDocument/2006/relationships/hyperlink" Target="https://www.secnav.navy.mil/smallbusiness/pages/mentor-protege.aspx" TargetMode="External"/><Relationship Id="rId1" Type="http://schemas.openxmlformats.org/officeDocument/2006/relationships/slideLayout" Target="../slideLayouts/slideLayout2.xml"/><Relationship Id="rId5" Type="http://schemas.openxmlformats.org/officeDocument/2006/relationships/hyperlink" Target="https://www.sba.gov/federal-contracting/contracting-assistance-programs/sba-mentor-protege-program" TargetMode="External"/><Relationship Id="rId4" Type="http://schemas.openxmlformats.org/officeDocument/2006/relationships/hyperlink" Target="https://business.defense.gov/Programs/Mentor-Protege-Progra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hyperlink" Target="http://www.sbir.gov/events" TargetMode="Externa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6.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073" r="20081"/>
          <a:stretch/>
        </p:blipFill>
        <p:spPr>
          <a:xfrm>
            <a:off x="0" y="3"/>
            <a:ext cx="12191999" cy="6857999"/>
          </a:xfrm>
          <a:prstGeom prst="rect">
            <a:avLst/>
          </a:prstGeom>
          <a:effectLst/>
        </p:spPr>
      </p:pic>
      <p:sp>
        <p:nvSpPr>
          <p:cNvPr id="9" name="Rectangle 8"/>
          <p:cNvSpPr/>
          <p:nvPr/>
        </p:nvSpPr>
        <p:spPr>
          <a:xfrm>
            <a:off x="5702203" y="1687125"/>
            <a:ext cx="6489797" cy="5132025"/>
          </a:xfrm>
          <a:prstGeom prst="rect">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Franklin Gothic Book" panose="020B0503020102020204"/>
            </a:endParaRPr>
          </a:p>
        </p:txBody>
      </p:sp>
      <p:sp>
        <p:nvSpPr>
          <p:cNvPr id="2" name="Subtitle 1"/>
          <p:cNvSpPr>
            <a:spLocks noGrp="1"/>
          </p:cNvSpPr>
          <p:nvPr>
            <p:ph type="subTitle" idx="1"/>
          </p:nvPr>
        </p:nvSpPr>
        <p:spPr>
          <a:xfrm>
            <a:off x="6437915" y="5147767"/>
            <a:ext cx="4963121" cy="661013"/>
          </a:xfrm>
        </p:spPr>
        <p:txBody>
          <a:bodyPr/>
          <a:lstStyle/>
          <a:p>
            <a:r>
              <a:rPr lang="en-US" sz="1350" b="1" dirty="0">
                <a:solidFill>
                  <a:srgbClr val="0F182D"/>
                </a:solidFill>
              </a:rPr>
              <a:t>14 February 2023</a:t>
            </a:r>
          </a:p>
          <a:p>
            <a:r>
              <a:rPr lang="en-US" sz="1050" dirty="0">
                <a:solidFill>
                  <a:schemeClr val="bg1"/>
                </a:solidFill>
              </a:rPr>
              <a:t>#35 IN THE BLUE CYBER EDUCATION SERIES</a:t>
            </a:r>
          </a:p>
        </p:txBody>
      </p:sp>
      <p:sp>
        <p:nvSpPr>
          <p:cNvPr id="5" name="Rectangle 4"/>
          <p:cNvSpPr/>
          <p:nvPr/>
        </p:nvSpPr>
        <p:spPr>
          <a:xfrm>
            <a:off x="5927654" y="1878688"/>
            <a:ext cx="6486225" cy="3447098"/>
          </a:xfrm>
          <a:prstGeom prst="rect">
            <a:avLst/>
          </a:prstGeom>
        </p:spPr>
        <p:txBody>
          <a:bodyPr wrap="square" anchor="ctr">
            <a:spAutoFit/>
          </a:bodyPr>
          <a:lstStyle/>
          <a:p>
            <a:pPr algn="ctr" defTabSz="342900"/>
            <a:r>
              <a:rPr lang="en-US" sz="5400" b="1" dirty="0">
                <a:solidFill>
                  <a:srgbClr val="0F182D"/>
                </a:solidFill>
                <a:latin typeface="Franklin Gothic Medium" panose="020B0603020102020204"/>
              </a:rPr>
              <a:t>DOD SBIR/STTR</a:t>
            </a:r>
          </a:p>
          <a:p>
            <a:pPr algn="ctr" defTabSz="342900"/>
            <a:r>
              <a:rPr lang="en-US" sz="5400" b="1" dirty="0">
                <a:solidFill>
                  <a:srgbClr val="0F182D"/>
                </a:solidFill>
                <a:latin typeface="Franklin Gothic Medium" panose="020B0603020102020204"/>
              </a:rPr>
              <a:t>Mentor Protégé Program</a:t>
            </a:r>
            <a:endParaRPr lang="en-US" sz="3600" b="1" dirty="0">
              <a:solidFill>
                <a:srgbClr val="0F182D"/>
              </a:solidFill>
              <a:latin typeface="Franklin Gothic Medium" panose="020B0603020102020204"/>
            </a:endParaRPr>
          </a:p>
          <a:p>
            <a:pPr algn="ctr" defTabSz="342900"/>
            <a:endParaRPr lang="en-US" sz="2000" b="1" dirty="0">
              <a:solidFill>
                <a:srgbClr val="0F182D"/>
              </a:solidFill>
              <a:latin typeface="Franklin Gothic Medium" panose="020B0603020102020204"/>
            </a:endParaRPr>
          </a:p>
          <a:p>
            <a:pPr algn="ctr" defTabSz="342900"/>
            <a:r>
              <a:rPr lang="en-US" sz="2000" b="1" dirty="0">
                <a:solidFill>
                  <a:srgbClr val="0F182D"/>
                </a:solidFill>
                <a:latin typeface="Franklin Gothic Medium" panose="020B0603020102020204"/>
              </a:rPr>
              <a:t>Presented by David Sikora</a:t>
            </a:r>
          </a:p>
          <a:p>
            <a:pPr algn="ctr" defTabSz="342900"/>
            <a:r>
              <a:rPr lang="en-US" sz="1600" b="1" dirty="0">
                <a:solidFill>
                  <a:srgbClr val="0F182D"/>
                </a:solidFill>
                <a:latin typeface="Franklin Gothic Medium" panose="020B0603020102020204"/>
              </a:rPr>
              <a:t> </a:t>
            </a:r>
          </a:p>
        </p:txBody>
      </p:sp>
      <p:sp>
        <p:nvSpPr>
          <p:cNvPr id="4" name="Rectangle 3"/>
          <p:cNvSpPr/>
          <p:nvPr/>
        </p:nvSpPr>
        <p:spPr>
          <a:xfrm>
            <a:off x="5704878" y="1379726"/>
            <a:ext cx="6487122" cy="369332"/>
          </a:xfrm>
          <a:prstGeom prst="rect">
            <a:avLst/>
          </a:prstGeom>
          <a:noFill/>
          <a:ln>
            <a:noFill/>
          </a:ln>
          <a:effectLst/>
        </p:spPr>
        <p:txBody>
          <a:bodyPr wrap="square">
            <a:spAutoFit/>
          </a:bodyPr>
          <a:lstStyle/>
          <a:p>
            <a:pPr algn="ctr" defTabSz="342900"/>
            <a:r>
              <a:rPr lang="en-US" b="1" spc="30" dirty="0">
                <a:solidFill>
                  <a:srgbClr val="FFFFFF"/>
                </a:solidFill>
                <a:latin typeface="Franklin Gothic Medium" panose="020B0603020102020204"/>
              </a:rPr>
              <a:t>AN OFFERING IN THE BLUE CYBER SERIES</a:t>
            </a:r>
          </a:p>
        </p:txBody>
      </p:sp>
      <p:cxnSp>
        <p:nvCxnSpPr>
          <p:cNvPr id="8" name="Straight Connector 7">
            <a:extLst>
              <a:ext uri="{FF2B5EF4-FFF2-40B4-BE49-F238E27FC236}">
                <a16:creationId xmlns:a16="http://schemas.microsoft.com/office/drawing/2014/main" id="{FC17D5ED-731B-0F58-C5B4-511CFEE69FE7}"/>
              </a:ext>
            </a:extLst>
          </p:cNvPr>
          <p:cNvCxnSpPr>
            <a:cxnSpLocks/>
          </p:cNvCxnSpPr>
          <p:nvPr/>
        </p:nvCxnSpPr>
        <p:spPr>
          <a:xfrm>
            <a:off x="7547370" y="5398774"/>
            <a:ext cx="274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Logo&#10;&#10;Description automatically generated">
            <a:extLst>
              <a:ext uri="{FF2B5EF4-FFF2-40B4-BE49-F238E27FC236}">
                <a16:creationId xmlns:a16="http://schemas.microsoft.com/office/drawing/2014/main" id="{09C9CE1B-6FA4-D735-AE90-11995D608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0129" y="5077708"/>
            <a:ext cx="622899" cy="622899"/>
          </a:xfrm>
          <a:prstGeom prst="rect">
            <a:avLst/>
          </a:prstGeom>
        </p:spPr>
      </p:pic>
      <p:pic>
        <p:nvPicPr>
          <p:cNvPr id="33" name="Picture 32" descr="Logo, company name&#10;&#10;Description automatically generated">
            <a:extLst>
              <a:ext uri="{FF2B5EF4-FFF2-40B4-BE49-F238E27FC236}">
                <a16:creationId xmlns:a16="http://schemas.microsoft.com/office/drawing/2014/main" id="{CAC1CB26-B9B3-1955-DB7A-8F75AB3808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2823" y="5069280"/>
            <a:ext cx="682632" cy="654797"/>
          </a:xfrm>
          <a:prstGeom prst="rect">
            <a:avLst/>
          </a:prstGeom>
        </p:spPr>
      </p:pic>
      <p:sp>
        <p:nvSpPr>
          <p:cNvPr id="7" name="Rectangle 6">
            <a:extLst>
              <a:ext uri="{FF2B5EF4-FFF2-40B4-BE49-F238E27FC236}">
                <a16:creationId xmlns:a16="http://schemas.microsoft.com/office/drawing/2014/main" id="{1384A667-39F2-A6BA-3241-154D188D2CE1}"/>
              </a:ext>
            </a:extLst>
          </p:cNvPr>
          <p:cNvSpPr/>
          <p:nvPr/>
        </p:nvSpPr>
        <p:spPr>
          <a:xfrm>
            <a:off x="5702199" y="3"/>
            <a:ext cx="6489799" cy="1379725"/>
          </a:xfrm>
          <a:prstGeom prst="rect">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Franklin Gothic Book" panose="020B0503020102020204"/>
            </a:endParaRPr>
          </a:p>
        </p:txBody>
      </p:sp>
      <p:sp>
        <p:nvSpPr>
          <p:cNvPr id="10" name="Triangle 9">
            <a:extLst>
              <a:ext uri="{FF2B5EF4-FFF2-40B4-BE49-F238E27FC236}">
                <a16:creationId xmlns:a16="http://schemas.microsoft.com/office/drawing/2014/main" id="{E4FA8215-E0FB-EC60-65B1-4A3218E8207C}"/>
              </a:ext>
            </a:extLst>
          </p:cNvPr>
          <p:cNvSpPr/>
          <p:nvPr/>
        </p:nvSpPr>
        <p:spPr>
          <a:xfrm rot="5400000">
            <a:off x="5705059" y="1454577"/>
            <a:ext cx="190841" cy="196553"/>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Franklin Gothic Book" panose="020B0503020102020204"/>
            </a:endParaRPr>
          </a:p>
        </p:txBody>
      </p:sp>
      <p:sp>
        <p:nvSpPr>
          <p:cNvPr id="3" name="Footer Placeholder 2">
            <a:extLst>
              <a:ext uri="{FF2B5EF4-FFF2-40B4-BE49-F238E27FC236}">
                <a16:creationId xmlns:a16="http://schemas.microsoft.com/office/drawing/2014/main" id="{EF8BA8A2-6AFF-7794-ED1A-BF5E899A323B}"/>
              </a:ext>
            </a:extLst>
          </p:cNvPr>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289713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Updates</a:t>
            </a:r>
          </a:p>
        </p:txBody>
      </p:sp>
      <p:sp>
        <p:nvSpPr>
          <p:cNvPr id="3" name="Content Placeholder 2"/>
          <p:cNvSpPr>
            <a:spLocks noGrp="1"/>
          </p:cNvSpPr>
          <p:nvPr>
            <p:ph idx="1"/>
          </p:nvPr>
        </p:nvSpPr>
        <p:spPr>
          <a:xfrm>
            <a:off x="1800228" y="1504950"/>
            <a:ext cx="8397875" cy="4953000"/>
          </a:xfrm>
        </p:spPr>
        <p:txBody>
          <a:bodyPr/>
          <a:lstStyle/>
          <a:p>
            <a:pPr>
              <a:spcBef>
                <a:spcPts val="600"/>
              </a:spcBef>
            </a:pPr>
            <a:r>
              <a:rPr lang="en-US" dirty="0"/>
              <a:t>Established the “Protégé Technical Reimbursement Pilot Program”</a:t>
            </a:r>
          </a:p>
          <a:p>
            <a:pPr marL="742950" lvl="1" indent="-285750">
              <a:spcBef>
                <a:spcPts val="600"/>
              </a:spcBef>
            </a:pPr>
            <a:r>
              <a:rPr lang="en-US" b="0" dirty="0"/>
              <a:t>More information by 01 Jul 2023</a:t>
            </a:r>
          </a:p>
          <a:p>
            <a:pPr>
              <a:spcBef>
                <a:spcPts val="600"/>
              </a:spcBef>
            </a:pPr>
            <a:r>
              <a:rPr lang="en-US" dirty="0"/>
              <a:t>OSBP required to conduct an independent review of the program at least once every (3) years</a:t>
            </a:r>
          </a:p>
          <a:p>
            <a:pPr>
              <a:spcBef>
                <a:spcPts val="600"/>
              </a:spcBef>
            </a:pPr>
            <a:r>
              <a:rPr lang="en-US" dirty="0"/>
              <a:t>Added a few new definitions</a:t>
            </a:r>
          </a:p>
          <a:p>
            <a:pPr marL="742950" lvl="1" indent="-285750">
              <a:spcBef>
                <a:spcPts val="600"/>
              </a:spcBef>
            </a:pPr>
            <a:r>
              <a:rPr lang="en-US" b="0" dirty="0"/>
              <a:t>Affiliation, Small Business Concern, Small Business Concern owned and controlled by socially and economically disadvantaged individuals, and subcontracting participation goal.</a:t>
            </a:r>
          </a:p>
          <a:p>
            <a:pPr>
              <a:spcBef>
                <a:spcPts val="600"/>
              </a:spcBef>
            </a:pPr>
            <a:r>
              <a:rPr lang="en-US" dirty="0"/>
              <a:t>Post award reporting increased from 2 to 5 years </a:t>
            </a:r>
            <a:r>
              <a:rPr lang="en-US" sz="1600" dirty="0"/>
              <a:t>(DFARS - Dec22)</a:t>
            </a:r>
          </a:p>
          <a:p>
            <a:pPr>
              <a:spcBef>
                <a:spcPts val="1800"/>
              </a:spcBef>
            </a:pPr>
            <a:r>
              <a:rPr lang="en-US" dirty="0">
                <a:solidFill>
                  <a:srgbClr val="FF0000"/>
                </a:solidFill>
              </a:rPr>
              <a:t>Note: Amendments made by the FY23 NDAA shall not apply with respect to any agreement entered into PRIOR to enactment of the FY23 NDAA</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BDF859-B77C-4932-B7B0-12C49A93E314}"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590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vert="horz" wrap="square" lIns="68580" tIns="34290" rIns="68580" bIns="34290" numCol="1" rtlCol="0" anchor="ctr" anchorCtr="0" compatLnSpc="1">
            <a:prstTxWarp prst="textNoShape">
              <a:avLst/>
            </a:prstTxWarp>
            <a:normAutofit/>
          </a:bodyPr>
          <a:lstStyle/>
          <a:p>
            <a:pPr>
              <a:defRPr/>
            </a:pPr>
            <a:r>
              <a:rPr lang="en-US" b="1" dirty="0"/>
              <a:t>Protégé Benefits</a:t>
            </a:r>
          </a:p>
        </p:txBody>
      </p:sp>
      <p:sp>
        <p:nvSpPr>
          <p:cNvPr id="6" name="Slide Number Placeholder 5">
            <a:extLst>
              <a:ext uri="{FF2B5EF4-FFF2-40B4-BE49-F238E27FC236}">
                <a16:creationId xmlns:a16="http://schemas.microsoft.com/office/drawing/2014/main" id="{046162D5-BEF8-4E4E-ACAE-7E2830652E25}"/>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3E6A9B-751C-4E1E-A6AD-7A708277DF0B}" type="slidenum">
              <a:rPr kumimoji="0" 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F171563B-4D41-4E7B-A0FD-AB9B7CAEFF93}"/>
              </a:ext>
            </a:extLst>
          </p:cNvPr>
          <p:cNvSpPr txBox="1"/>
          <p:nvPr/>
        </p:nvSpPr>
        <p:spPr>
          <a:xfrm>
            <a:off x="1798323" y="1371600"/>
            <a:ext cx="8417293" cy="4923322"/>
          </a:xfrm>
          <a:prstGeom prst="rect">
            <a:avLst/>
          </a:prstGeom>
          <a:noFill/>
        </p:spPr>
        <p:txBody>
          <a:bodyPr wrap="square" rtlCol="0">
            <a:normAutofit/>
          </a:bodyPr>
          <a:lstStyle/>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Receive relevant technology transfer</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Achieve required industry standards, lean processes and preparation for certifications</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Business infrastructure enhancement</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Develop long term business relationships with Mentor</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Expand subcontracting opportunities</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Business development and planning</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Protégé may leverage technical expertise of mentor to bid on Small Business set aside contracts </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Improve competitive advantage</a:t>
            </a:r>
            <a:endParaRPr kumimoji="0" lang="en-US" sz="1800" b="0" i="0" u="none" strike="noStrike" kern="1000" cap="none" spc="-25" normalizeH="0" baseline="0" noProof="0" dirty="0">
              <a:ln>
                <a:noFill/>
              </a:ln>
              <a:solidFill>
                <a:srgbClr val="000000"/>
              </a:solidFill>
              <a:effectLst/>
              <a:uLnTx/>
              <a:uFillTx/>
              <a:latin typeface="Century Schoolbook" panose="02040604050505020304" pitchFamily="18" charset="0"/>
              <a:ea typeface="Times New Roman" panose="02020603050405020304" pitchFamily="18" charset="0"/>
              <a:cs typeface="Times New Roman" panose="02020603050405020304" pitchFamily="18" charset="0"/>
            </a:endParaRP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2714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vert="horz" wrap="square" lIns="68580" tIns="34290" rIns="68580" bIns="34290" numCol="1" rtlCol="0" anchor="ctr" anchorCtr="0" compatLnSpc="1">
            <a:prstTxWarp prst="textNoShape">
              <a:avLst/>
            </a:prstTxWarp>
            <a:normAutofit/>
          </a:bodyPr>
          <a:lstStyle/>
          <a:p>
            <a:pPr>
              <a:defRPr/>
            </a:pPr>
            <a:r>
              <a:rPr lang="en-US" b="1" dirty="0"/>
              <a:t>Mentor Benefits</a:t>
            </a:r>
          </a:p>
        </p:txBody>
      </p:sp>
      <p:sp>
        <p:nvSpPr>
          <p:cNvPr id="6" name="Slide Number Placeholder 5">
            <a:extLst>
              <a:ext uri="{FF2B5EF4-FFF2-40B4-BE49-F238E27FC236}">
                <a16:creationId xmlns:a16="http://schemas.microsoft.com/office/drawing/2014/main" id="{046162D5-BEF8-4E4E-ACAE-7E2830652E25}"/>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3E6A9B-751C-4E1E-A6AD-7A708277DF0B}" type="slidenum">
              <a:rPr kumimoji="0" 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FCFC129C-568E-4CE4-BD3E-379C3FF1E42C}"/>
              </a:ext>
            </a:extLst>
          </p:cNvPr>
          <p:cNvSpPr txBox="1"/>
          <p:nvPr/>
        </p:nvSpPr>
        <p:spPr>
          <a:xfrm>
            <a:off x="1798322" y="1371603"/>
            <a:ext cx="8417293" cy="4480559"/>
          </a:xfrm>
          <a:prstGeom prst="rect">
            <a:avLst/>
          </a:prstGeom>
          <a:noFill/>
        </p:spPr>
        <p:txBody>
          <a:bodyPr wrap="square" rtlCol="0">
            <a:normAutofit/>
          </a:bodyPr>
          <a:lstStyle/>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Develop long term business relationships with qualified small businesses</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Develop effective and high-quality pool of eligible small businesses</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Enhance technical capabilities of both firms</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Pursue new market opportunities as a Mentor – Protégé Team</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Award subcontracts to protégé on a noncompetitive basis while in the program</a:t>
            </a:r>
          </a:p>
          <a:p>
            <a:pPr marL="285750" marR="0" lvl="1" indent="-285750" algn="l" defTabSz="914400" rtl="0" eaLnBrk="0" fontAlgn="base" latinLnBrk="0" hangingPunct="0">
              <a:lnSpc>
                <a:spcPct val="10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Receive cost reimbursement for assistance provided to protégé </a:t>
            </a:r>
          </a:p>
          <a:p>
            <a:pPr marL="214313" marR="0" lvl="0" indent="-214313" algn="l" defTabSz="914400" rtl="0" eaLnBrk="0" fontAlgn="base" latinLnBrk="0" hangingPunct="0">
              <a:lnSpc>
                <a:spcPct val="90000"/>
              </a:lnSpc>
              <a:spcBef>
                <a:spcPct val="0"/>
              </a:spcBef>
              <a:spcAft>
                <a:spcPts val="45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19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vert="horz" wrap="square" lIns="68580" tIns="34290" rIns="68580" bIns="34290" numCol="1" rtlCol="0" anchor="ctr" anchorCtr="0" compatLnSpc="1">
            <a:prstTxWarp prst="textNoShape">
              <a:avLst/>
            </a:prstTxWarp>
            <a:normAutofit/>
          </a:bodyPr>
          <a:lstStyle/>
          <a:p>
            <a:pPr>
              <a:defRPr/>
            </a:pPr>
            <a:r>
              <a:rPr lang="en-US" dirty="0"/>
              <a:t>DoD</a:t>
            </a:r>
            <a:r>
              <a:rPr lang="en-US" b="1" dirty="0"/>
              <a:t> Benefits</a:t>
            </a:r>
          </a:p>
        </p:txBody>
      </p:sp>
      <p:sp>
        <p:nvSpPr>
          <p:cNvPr id="6" name="Slide Number Placeholder 5">
            <a:extLst>
              <a:ext uri="{FF2B5EF4-FFF2-40B4-BE49-F238E27FC236}">
                <a16:creationId xmlns:a16="http://schemas.microsoft.com/office/drawing/2014/main" id="{046162D5-BEF8-4E4E-ACAE-7E2830652E25}"/>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3E6A9B-751C-4E1E-A6AD-7A708277DF0B}" type="slidenum">
              <a:rPr kumimoji="0" 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F171563B-4D41-4E7B-A0FD-AB9B7CAEFF93}"/>
              </a:ext>
            </a:extLst>
          </p:cNvPr>
          <p:cNvSpPr txBox="1"/>
          <p:nvPr/>
        </p:nvSpPr>
        <p:spPr>
          <a:xfrm>
            <a:off x="1798320" y="1371600"/>
            <a:ext cx="8533130" cy="4480560"/>
          </a:xfrm>
          <a:prstGeom prst="rect">
            <a:avLst/>
          </a:prstGeom>
          <a:noFill/>
        </p:spPr>
        <p:txBody>
          <a:bodyPr wrap="square" rtlCol="0">
            <a:noAutofit/>
          </a:bodyPr>
          <a:lstStyle/>
          <a:p>
            <a:pPr marL="285750" marR="0" lvl="1" indent="-285750" algn="l" defTabSz="914400" rtl="0" eaLnBrk="0" fontAlgn="base" latinLnBrk="0" hangingPunct="0">
              <a:lnSpc>
                <a:spcPct val="11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Supports the warfighter</a:t>
            </a:r>
          </a:p>
          <a:p>
            <a:pPr marL="285750" marR="0" lvl="1" indent="-285750" algn="l" defTabSz="914400" rtl="0" eaLnBrk="0" fontAlgn="base" latinLnBrk="0" hangingPunct="0">
              <a:lnSpc>
                <a:spcPct val="11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Brings innovative tech into established Defense Acquisition Programs  </a:t>
            </a:r>
          </a:p>
          <a:p>
            <a:pPr marL="285750" marR="0" lvl="1" indent="-285750" algn="l" defTabSz="914400" rtl="0" eaLnBrk="0" fontAlgn="base" latinLnBrk="0" hangingPunct="0">
              <a:lnSpc>
                <a:spcPct val="11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Develops a more capable small business defense industrial base (DIB) and robust supply chain</a:t>
            </a:r>
          </a:p>
          <a:p>
            <a:pPr marL="285750" marR="0" lvl="1" indent="-285750" algn="l" defTabSz="914400" rtl="0" eaLnBrk="0" fontAlgn="base" latinLnBrk="0" hangingPunct="0">
              <a:lnSpc>
                <a:spcPct val="11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Ensures capacity &amp; capability to support prime and subcontracting requirements</a:t>
            </a:r>
          </a:p>
          <a:p>
            <a:pPr marL="285750" marR="0" lvl="1" indent="-285750" algn="l" defTabSz="914400" rtl="0" eaLnBrk="0" fontAlgn="base" latinLnBrk="0" hangingPunct="0">
              <a:lnSpc>
                <a:spcPct val="11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Fosters the establishment of long-term business relationships which benefit DoD and the DIB</a:t>
            </a:r>
          </a:p>
          <a:p>
            <a:pPr marL="285750" marR="0" lvl="1" indent="-285750" algn="l" defTabSz="914400" rtl="0" eaLnBrk="0" fontAlgn="base" latinLnBrk="0" hangingPunct="0">
              <a:lnSpc>
                <a:spcPct val="11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Promotes other programs and resources that exist with the DoD</a:t>
            </a:r>
          </a:p>
          <a:p>
            <a:pPr marL="285750" marR="0" lvl="1" indent="-285750" algn="l" defTabSz="914400" rtl="0" eaLnBrk="0" fontAlgn="base" latinLnBrk="0" hangingPunct="0">
              <a:lnSpc>
                <a:spcPct val="110000"/>
              </a:lnSpc>
              <a:spcBef>
                <a:spcPts val="120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Protects our investments through cybersecurity hygiene and readiness</a:t>
            </a:r>
          </a:p>
        </p:txBody>
      </p:sp>
    </p:spTree>
    <p:extLst>
      <p:ext uri="{BB962C8B-B14F-4D97-AF65-F5344CB8AC3E}">
        <p14:creationId xmlns:p14="http://schemas.microsoft.com/office/powerpoint/2010/main" val="257042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D174-7E76-0716-438C-CB549BAF300C}"/>
              </a:ext>
            </a:extLst>
          </p:cNvPr>
          <p:cNvSpPr>
            <a:spLocks noGrp="1"/>
          </p:cNvSpPr>
          <p:nvPr>
            <p:ph type="title"/>
          </p:nvPr>
        </p:nvSpPr>
        <p:spPr/>
        <p:txBody>
          <a:bodyPr/>
          <a:lstStyle/>
          <a:p>
            <a:r>
              <a:rPr lang="en-US" dirty="0"/>
              <a:t>Forms of Assistance</a:t>
            </a:r>
          </a:p>
        </p:txBody>
      </p:sp>
      <p:sp>
        <p:nvSpPr>
          <p:cNvPr id="3" name="Content Placeholder 2">
            <a:extLst>
              <a:ext uri="{FF2B5EF4-FFF2-40B4-BE49-F238E27FC236}">
                <a16:creationId xmlns:a16="http://schemas.microsoft.com/office/drawing/2014/main" id="{0C23C44C-423F-3CD9-1BF6-601707124B8A}"/>
              </a:ext>
            </a:extLst>
          </p:cNvPr>
          <p:cNvSpPr>
            <a:spLocks noGrp="1"/>
          </p:cNvSpPr>
          <p:nvPr>
            <p:ph idx="1"/>
          </p:nvPr>
        </p:nvSpPr>
        <p:spPr>
          <a:xfrm>
            <a:off x="1800228" y="1371602"/>
            <a:ext cx="8397875" cy="5057775"/>
          </a:xfrm>
        </p:spPr>
        <p:txBody>
          <a:bodyPr/>
          <a:lstStyle/>
          <a:p>
            <a:pPr marL="1587" lvl="1" indent="0">
              <a:spcBef>
                <a:spcPts val="600"/>
              </a:spcBef>
              <a:buNone/>
            </a:pPr>
            <a:r>
              <a:rPr lang="en-US" dirty="0">
                <a:ea typeface="+mn-ea"/>
                <a:cs typeface="+mn-cs"/>
              </a:rPr>
              <a:t>A MPA agreement may provide for the Mentor to furnish any or all of the following types of developmental assistance:</a:t>
            </a:r>
          </a:p>
          <a:p>
            <a:pPr marL="0" indent="0">
              <a:spcBef>
                <a:spcPts val="0"/>
              </a:spcBef>
              <a:spcAft>
                <a:spcPts val="0"/>
              </a:spcAft>
              <a:buNone/>
            </a:pPr>
            <a:endParaRPr lang="en-US" dirty="0"/>
          </a:p>
          <a:p>
            <a:pPr marL="287337" lvl="1" indent="-285750">
              <a:spcBef>
                <a:spcPts val="0"/>
              </a:spcBef>
            </a:pPr>
            <a:r>
              <a:rPr lang="en-US" dirty="0">
                <a:ea typeface="+mn-ea"/>
                <a:cs typeface="+mn-cs"/>
              </a:rPr>
              <a:t>Assistance by Mentor personnel in:</a:t>
            </a:r>
          </a:p>
          <a:p>
            <a:pPr lvl="1">
              <a:spcBef>
                <a:spcPts val="0"/>
              </a:spcBef>
              <a:spcAft>
                <a:spcPts val="0"/>
              </a:spcAft>
            </a:pPr>
            <a:r>
              <a:rPr lang="en-US" sz="1800" b="0" dirty="0">
                <a:ea typeface="Times New Roman" panose="02020603050405020304" pitchFamily="18" charset="0"/>
                <a:cs typeface="Calibri" panose="020F0502020204030204" pitchFamily="34" charset="0"/>
              </a:rPr>
              <a:t>General business management, including organizational management, financial management, and personnel management, marketing, and overall business planning;</a:t>
            </a:r>
            <a:endParaRPr lang="en-US" sz="1800" b="0" dirty="0">
              <a:ea typeface="Times New Roman" panose="02020603050405020304" pitchFamily="18" charset="0"/>
              <a:cs typeface="Times New Roman" panose="02020603050405020304" pitchFamily="18" charset="0"/>
            </a:endParaRPr>
          </a:p>
          <a:p>
            <a:pPr lvl="1">
              <a:spcBef>
                <a:spcPts val="0"/>
              </a:spcBef>
              <a:spcAft>
                <a:spcPts val="0"/>
              </a:spcAft>
            </a:pPr>
            <a:r>
              <a:rPr lang="en-US" sz="1800" b="0" dirty="0">
                <a:ea typeface="Times New Roman" panose="02020603050405020304" pitchFamily="18" charset="0"/>
                <a:cs typeface="Times New Roman" panose="02020603050405020304" pitchFamily="18" charset="0"/>
              </a:rPr>
              <a:t>E</a:t>
            </a:r>
            <a:r>
              <a:rPr lang="en-US" sz="1800" b="0" dirty="0">
                <a:ea typeface="Times New Roman" panose="02020603050405020304" pitchFamily="18" charset="0"/>
                <a:cs typeface="Calibri" panose="020F0502020204030204" pitchFamily="34" charset="0"/>
              </a:rPr>
              <a:t>ngineering and technical matters such as production, inventory control, manufacturing, test and evaluation, and quality assurance; and</a:t>
            </a:r>
            <a:endParaRPr lang="en-US" sz="1800" b="0" dirty="0">
              <a:ea typeface="Times New Roman" panose="02020603050405020304" pitchFamily="18" charset="0"/>
              <a:cs typeface="Times New Roman" panose="02020603050405020304" pitchFamily="18" charset="0"/>
            </a:endParaRPr>
          </a:p>
          <a:p>
            <a:pPr lvl="1">
              <a:spcBef>
                <a:spcPts val="0"/>
              </a:spcBef>
              <a:spcAft>
                <a:spcPts val="0"/>
              </a:spcAft>
            </a:pPr>
            <a:r>
              <a:rPr lang="en-US" sz="1800" b="0" dirty="0">
                <a:ea typeface="Times New Roman" panose="02020603050405020304" pitchFamily="18" charset="0"/>
                <a:cs typeface="Calibri" panose="020F0502020204030204" pitchFamily="34" charset="0"/>
              </a:rPr>
              <a:t>Any other assistance designed to develop the capabilities of the protege firm to:</a:t>
            </a:r>
          </a:p>
          <a:p>
            <a:pPr lvl="2">
              <a:spcBef>
                <a:spcPts val="0"/>
              </a:spcBef>
              <a:spcAft>
                <a:spcPts val="0"/>
              </a:spcAft>
            </a:pPr>
            <a:r>
              <a:rPr lang="en-US" sz="1800" b="0" dirty="0">
                <a:ea typeface="Times New Roman" panose="02020603050405020304" pitchFamily="18" charset="0"/>
                <a:cs typeface="Calibri" panose="020F0502020204030204" pitchFamily="34" charset="0"/>
              </a:rPr>
              <a:t>Participate in DoD, Federal, and/or commercial contracts and subcontracts; and</a:t>
            </a:r>
          </a:p>
          <a:p>
            <a:pPr lvl="2">
              <a:spcBef>
                <a:spcPts val="0"/>
              </a:spcBef>
              <a:spcAft>
                <a:spcPts val="0"/>
              </a:spcAft>
            </a:pPr>
            <a:r>
              <a:rPr lang="en-US" sz="1800" b="0" dirty="0">
                <a:cs typeface="Calibri" panose="020F0502020204030204" pitchFamily="34" charset="0"/>
              </a:rPr>
              <a:t>Increase small business subcontracting opportunities in industry categories where eligible protégés or other small business firms are not dominant in the company’s vendor base.</a:t>
            </a:r>
            <a:endParaRPr lang="en-US" dirty="0"/>
          </a:p>
        </p:txBody>
      </p:sp>
      <p:sp>
        <p:nvSpPr>
          <p:cNvPr id="4" name="Slide Number Placeholder 3">
            <a:extLst>
              <a:ext uri="{FF2B5EF4-FFF2-40B4-BE49-F238E27FC236}">
                <a16:creationId xmlns:a16="http://schemas.microsoft.com/office/drawing/2014/main" id="{37250F37-DEC1-7ECC-DF8D-5FF48111387F}"/>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BDF859-B77C-4932-B7B0-12C49A93E314}"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5206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D174-7E76-0716-438C-CB549BAF300C}"/>
              </a:ext>
            </a:extLst>
          </p:cNvPr>
          <p:cNvSpPr>
            <a:spLocks noGrp="1"/>
          </p:cNvSpPr>
          <p:nvPr>
            <p:ph type="title"/>
          </p:nvPr>
        </p:nvSpPr>
        <p:spPr/>
        <p:txBody>
          <a:bodyPr/>
          <a:lstStyle/>
          <a:p>
            <a:r>
              <a:rPr lang="en-US" dirty="0"/>
              <a:t>Forms of Assistance</a:t>
            </a:r>
          </a:p>
        </p:txBody>
      </p:sp>
      <p:sp>
        <p:nvSpPr>
          <p:cNvPr id="3" name="Content Placeholder 2">
            <a:extLst>
              <a:ext uri="{FF2B5EF4-FFF2-40B4-BE49-F238E27FC236}">
                <a16:creationId xmlns:a16="http://schemas.microsoft.com/office/drawing/2014/main" id="{0C23C44C-423F-3CD9-1BF6-601707124B8A}"/>
              </a:ext>
            </a:extLst>
          </p:cNvPr>
          <p:cNvSpPr>
            <a:spLocks noGrp="1"/>
          </p:cNvSpPr>
          <p:nvPr>
            <p:ph idx="1"/>
          </p:nvPr>
        </p:nvSpPr>
        <p:spPr>
          <a:xfrm>
            <a:off x="1800228" y="1371602"/>
            <a:ext cx="8397875" cy="5057775"/>
          </a:xfrm>
        </p:spPr>
        <p:txBody>
          <a:bodyPr/>
          <a:lstStyle/>
          <a:p>
            <a:pPr eaLnBrk="1" fontAlgn="auto" hangingPunct="1">
              <a:spcBef>
                <a:spcPts val="600"/>
              </a:spcBef>
              <a:spcAft>
                <a:spcPts val="0"/>
              </a:spcAft>
              <a:buFont typeface="Wingdings" panose="05000000000000000000" pitchFamily="2" charset="2"/>
              <a:buChar char=""/>
              <a:defRPr/>
            </a:pPr>
            <a:r>
              <a:rPr lang="en-US" dirty="0">
                <a:solidFill>
                  <a:prstClr val="black"/>
                </a:solidFill>
              </a:rPr>
              <a:t>Assistance in understanding contract regulations of the Federal Government and DoD (FAR and DFARS);</a:t>
            </a:r>
          </a:p>
          <a:p>
            <a:pPr eaLnBrk="1" fontAlgn="auto" hangingPunct="1">
              <a:spcBef>
                <a:spcPts val="600"/>
              </a:spcBef>
              <a:spcAft>
                <a:spcPts val="0"/>
              </a:spcAft>
              <a:buFont typeface="Wingdings" panose="05000000000000000000" pitchFamily="2" charset="2"/>
              <a:buChar char=""/>
              <a:defRPr/>
            </a:pPr>
            <a:r>
              <a:rPr lang="en-US" dirty="0">
                <a:solidFill>
                  <a:prstClr val="black"/>
                </a:solidFill>
              </a:rPr>
              <a:t>Award of subcontracts to the Protégé firm under DoD contracts or other contracts on a noncompetitive basis;</a:t>
            </a:r>
          </a:p>
          <a:p>
            <a:pPr eaLnBrk="1" fontAlgn="auto" hangingPunct="1">
              <a:spcBef>
                <a:spcPts val="600"/>
              </a:spcBef>
              <a:spcAft>
                <a:spcPts val="0"/>
              </a:spcAft>
              <a:buFont typeface="Wingdings" panose="05000000000000000000" pitchFamily="2" charset="2"/>
              <a:buChar char=""/>
              <a:defRPr/>
            </a:pPr>
            <a:r>
              <a:rPr lang="en-US" dirty="0">
                <a:solidFill>
                  <a:prstClr val="black"/>
                </a:solidFill>
              </a:rPr>
              <a:t>Payment of progress payments for performance of the Protege firm under such a subcontract in amounts as provided for in the subcontract;</a:t>
            </a:r>
          </a:p>
          <a:p>
            <a:pPr eaLnBrk="1" fontAlgn="auto" hangingPunct="1">
              <a:spcBef>
                <a:spcPts val="600"/>
              </a:spcBef>
              <a:spcAft>
                <a:spcPts val="0"/>
              </a:spcAft>
              <a:buFont typeface="Wingdings" panose="05000000000000000000" pitchFamily="2" charset="2"/>
              <a:buChar char=""/>
              <a:defRPr/>
            </a:pPr>
            <a:r>
              <a:rPr lang="en-US" dirty="0">
                <a:effectLst/>
                <a:ea typeface="Times New Roman" panose="02020603050405020304" pitchFamily="18" charset="0"/>
                <a:cs typeface="Calibri" panose="020F0502020204030204" pitchFamily="34" charset="0"/>
              </a:rPr>
              <a:t>Advance payments under such subcontracts;</a:t>
            </a:r>
            <a:endParaRPr lang="en-US" dirty="0">
              <a:ea typeface="Times New Roman" panose="02020603050405020304" pitchFamily="18" charset="0"/>
              <a:cs typeface="Times New Roman" panose="02020603050405020304" pitchFamily="18" charset="0"/>
            </a:endParaRPr>
          </a:p>
          <a:p>
            <a:pPr eaLnBrk="1" fontAlgn="auto" hangingPunct="1">
              <a:spcBef>
                <a:spcPts val="600"/>
              </a:spcBef>
              <a:spcAft>
                <a:spcPts val="0"/>
              </a:spcAft>
              <a:buFont typeface="Wingdings" panose="05000000000000000000" pitchFamily="2" charset="2"/>
              <a:buChar char=""/>
              <a:defRPr/>
            </a:pPr>
            <a:r>
              <a:rPr lang="en-US" dirty="0">
                <a:effectLst/>
                <a:ea typeface="Times New Roman" panose="02020603050405020304" pitchFamily="18" charset="0"/>
                <a:cs typeface="Calibri" panose="020F0502020204030204" pitchFamily="34" charset="0"/>
              </a:rPr>
              <a:t>Loans; and</a:t>
            </a:r>
            <a:endParaRPr lang="en-US" dirty="0">
              <a:ea typeface="Times New Roman" panose="02020603050405020304" pitchFamily="18" charset="0"/>
              <a:cs typeface="Times New Roman" panose="02020603050405020304" pitchFamily="18" charset="0"/>
            </a:endParaRPr>
          </a:p>
          <a:p>
            <a:pPr eaLnBrk="1" fontAlgn="auto" hangingPunct="1">
              <a:spcBef>
                <a:spcPts val="600"/>
              </a:spcBef>
              <a:spcAft>
                <a:spcPts val="0"/>
              </a:spcAft>
              <a:buFont typeface="Wingdings" panose="05000000000000000000" pitchFamily="2" charset="2"/>
              <a:buChar char=""/>
              <a:defRPr/>
            </a:pPr>
            <a:r>
              <a:rPr lang="en-US" dirty="0">
                <a:effectLst/>
                <a:ea typeface="Times New Roman" panose="02020603050405020304" pitchFamily="18" charset="0"/>
                <a:cs typeface="Calibri" panose="020F0502020204030204" pitchFamily="34" charset="0"/>
              </a:rPr>
              <a:t>Assistance obtained by the Mentor for the Protege from one or more Authorized Subcontractor.</a:t>
            </a:r>
          </a:p>
          <a:p>
            <a:pPr eaLnBrk="1" fontAlgn="auto" hangingPunct="1">
              <a:spcBef>
                <a:spcPts val="600"/>
              </a:spcBef>
              <a:spcAft>
                <a:spcPts val="0"/>
              </a:spcAft>
              <a:buFont typeface="Wingdings" panose="05000000000000000000" pitchFamily="2" charset="2"/>
              <a:buChar char=""/>
              <a:defRPr/>
            </a:pPr>
            <a:endParaRPr lang="en-US"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7250F37-DEC1-7ECC-DF8D-5FF48111387F}"/>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BDF859-B77C-4932-B7B0-12C49A93E314}"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787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ChangeArrowheads="1"/>
          </p:cNvSpPr>
          <p:nvPr/>
        </p:nvSpPr>
        <p:spPr bwMode="auto">
          <a:xfrm>
            <a:off x="1798320" y="1371603"/>
            <a:ext cx="8478982" cy="4440671"/>
          </a:xfrm>
          <a:prstGeom prst="rect">
            <a:avLst/>
          </a:prstGeom>
          <a:noFill/>
          <a:ln w="9525">
            <a:noFill/>
            <a:miter lim="800000"/>
            <a:headEnd/>
            <a:tailEnd/>
          </a:ln>
          <a:effectLst/>
        </p:spPr>
        <p:txBody>
          <a:bodyPr/>
          <a:lstStyle/>
          <a:p>
            <a:pPr marL="300038" marR="0" lvl="0" indent="-300038" algn="l" defTabSz="914400" rtl="0" eaLnBrk="0" fontAlgn="base" latinLnBrk="0" hangingPunct="0">
              <a:lnSpc>
                <a:spcPct val="100000"/>
              </a:lnSpc>
              <a:spcBef>
                <a:spcPts val="1200"/>
              </a:spcBef>
              <a:spcAft>
                <a:spcPct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Authorized Subcontractors</a:t>
            </a:r>
          </a:p>
          <a:p>
            <a:pPr marL="742950" marR="0" lvl="3" indent="-285750" algn="l" defTabSz="914400" rtl="0" eaLnBrk="0" fontAlgn="base" latinLnBrk="0" hangingPunct="0">
              <a:lnSpc>
                <a:spcPct val="100000"/>
              </a:lnSpc>
              <a:spcBef>
                <a:spcPts val="600"/>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Historically Black Colleges and Universities (HBCUs)</a:t>
            </a:r>
          </a:p>
          <a:p>
            <a:pPr marL="742950" marR="0" lvl="3" indent="-285750" algn="l" defTabSz="914400" rtl="0" eaLnBrk="0" fontAlgn="base" latinLnBrk="0" hangingPunct="0">
              <a:lnSpc>
                <a:spcPct val="100000"/>
              </a:lnSpc>
              <a:spcBef>
                <a:spcPts val="600"/>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Minority Serving Institutions (MSIs)</a:t>
            </a:r>
          </a:p>
          <a:p>
            <a:pPr marL="742950" marR="0" lvl="3" indent="-285750" algn="l" defTabSz="914400" rtl="0" eaLnBrk="0" fontAlgn="base" latinLnBrk="0" hangingPunct="0">
              <a:lnSpc>
                <a:spcPct val="100000"/>
              </a:lnSpc>
              <a:spcBef>
                <a:spcPts val="600"/>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Small Business Development Centers (SBDCs)</a:t>
            </a:r>
          </a:p>
          <a:p>
            <a:pPr marL="742950" marR="0" lvl="3" indent="-285750" algn="l" defTabSz="914400" rtl="0" eaLnBrk="0" fontAlgn="base" latinLnBrk="0" hangingPunct="0">
              <a:lnSpc>
                <a:spcPct val="100000"/>
              </a:lnSpc>
              <a:spcBef>
                <a:spcPts val="600"/>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Apex Accelerators (Formerly PTACs)</a:t>
            </a:r>
          </a:p>
          <a:p>
            <a:pPr marL="742950" marR="0" lvl="3" indent="-285750" algn="l" defTabSz="914400" rtl="0" eaLnBrk="0" fontAlgn="base" latinLnBrk="0" hangingPunct="0">
              <a:lnSpc>
                <a:spcPct val="100000"/>
              </a:lnSpc>
              <a:spcBef>
                <a:spcPts val="600"/>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Manufacturing Extension Partnerships (MEPs)</a:t>
            </a:r>
          </a:p>
          <a:p>
            <a:pPr marL="742950" marR="0" lvl="3" indent="-285750" algn="l" defTabSz="914400" rtl="0" eaLnBrk="0" fontAlgn="base" latinLnBrk="0" hangingPunct="0">
              <a:lnSpc>
                <a:spcPct val="100000"/>
              </a:lnSpc>
              <a:spcBef>
                <a:spcPts val="600"/>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Women Business Centers (WBCs)</a:t>
            </a:r>
          </a:p>
          <a:p>
            <a:pPr marL="742950" marR="0" lvl="3" indent="-285750" algn="l" defTabSz="914400" rtl="0" eaLnBrk="0" fontAlgn="base" latinLnBrk="0" hangingPunct="0">
              <a:lnSpc>
                <a:spcPct val="100000"/>
              </a:lnSpc>
              <a:spcBef>
                <a:spcPts val="600"/>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Manufacturing Innovation Institutes (MIIs)</a:t>
            </a:r>
          </a:p>
          <a:p>
            <a:pPr marL="742950" marR="0" lvl="3" indent="-285750" algn="l" defTabSz="914400" rtl="0" eaLnBrk="0" fontAlgn="base" latinLnBrk="0" hangingPunct="0">
              <a:lnSpc>
                <a:spcPct val="100000"/>
              </a:lnSpc>
              <a:spcBef>
                <a:spcPts val="600"/>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Independent 3rd Party Certifiers</a:t>
            </a:r>
          </a:p>
          <a:p>
            <a:pPr marL="742950" marR="0" lvl="3" indent="-285750" algn="l" defTabSz="914400" rtl="0" eaLnBrk="0" fontAlgn="base" latinLnBrk="0" hangingPunct="0">
              <a:lnSpc>
                <a:spcPct val="100000"/>
              </a:lnSpc>
              <a:spcBef>
                <a:spcPts val="600"/>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All others require advance discussion and justification</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F32B183-CC34-4C2E-8E11-272399973A2E}"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
        <p:nvSpPr>
          <p:cNvPr id="5" name="Rectangle 7"/>
          <p:cNvSpPr>
            <a:spLocks noGrp="1" noChangeArrowheads="1"/>
          </p:cNvSpPr>
          <p:nvPr>
            <p:ph type="sldNum" sz="quarter" idx="11"/>
          </p:nvPr>
        </p:nvSpPr>
        <p:spPr>
          <a:xfrm>
            <a:off x="9512300" y="6524625"/>
            <a:ext cx="1143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4FB1B5-CA13-4CF3-BD54-23FD68CD6EE4}" type="slidenum">
              <a:rPr kumimoji="0" lang="en-US"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
        <p:nvSpPr>
          <p:cNvPr id="6" name="Rectangle 2"/>
          <p:cNvSpPr>
            <a:spLocks noGrp="1" noChangeArrowheads="1"/>
          </p:cNvSpPr>
          <p:nvPr>
            <p:ph type="title"/>
          </p:nvPr>
        </p:nvSpPr>
        <p:spPr>
          <a:xfrm>
            <a:off x="3187700" y="76200"/>
            <a:ext cx="7143750" cy="1143000"/>
          </a:xfrm>
        </p:spPr>
        <p:txBody>
          <a:bodyPr/>
          <a:lstStyle/>
          <a:p>
            <a:r>
              <a:rPr lang="en-US" dirty="0"/>
              <a:t>Authorized Subcontractors</a:t>
            </a:r>
          </a:p>
        </p:txBody>
      </p:sp>
    </p:spTree>
    <p:extLst>
      <p:ext uri="{BB962C8B-B14F-4D97-AF65-F5344CB8AC3E}">
        <p14:creationId xmlns:p14="http://schemas.microsoft.com/office/powerpoint/2010/main" val="152366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Mentor Eligibility</a:t>
            </a:r>
          </a:p>
        </p:txBody>
      </p:sp>
      <p:sp>
        <p:nvSpPr>
          <p:cNvPr id="7" name="Content Placeholder 4"/>
          <p:cNvSpPr>
            <a:spLocks noGrp="1"/>
          </p:cNvSpPr>
          <p:nvPr>
            <p:ph idx="1"/>
          </p:nvPr>
        </p:nvSpPr>
        <p:spPr>
          <a:xfrm>
            <a:off x="1798320" y="1371600"/>
            <a:ext cx="8533130" cy="5067300"/>
          </a:xfrm>
          <a:noFill/>
          <a:ln>
            <a:noFill/>
          </a:ln>
          <a:effectLst/>
        </p:spPr>
        <p:style>
          <a:lnRef idx="1">
            <a:schemeClr val="accent1"/>
          </a:lnRef>
          <a:fillRef idx="2">
            <a:schemeClr val="accent1"/>
          </a:fillRef>
          <a:effectRef idx="1">
            <a:schemeClr val="accent1"/>
          </a:effectRef>
          <a:fontRef idx="minor">
            <a:schemeClr val="dk1"/>
          </a:fontRef>
        </p:style>
        <p:txBody>
          <a:bodyPr>
            <a:noAutofit/>
          </a:bodyPr>
          <a:lstStyle/>
          <a:p>
            <a:pPr marL="1587" lvl="1" indent="0">
              <a:spcBef>
                <a:spcPts val="600"/>
              </a:spcBef>
              <a:buNone/>
            </a:pPr>
            <a:r>
              <a:rPr lang="en-US" dirty="0">
                <a:solidFill>
                  <a:schemeClr val="tx1"/>
                </a:solidFill>
              </a:rPr>
              <a:t>To be eligible to participate as a Mentor, an entity must:</a:t>
            </a:r>
          </a:p>
          <a:p>
            <a:pPr marL="1587" lvl="1" indent="0">
              <a:spcBef>
                <a:spcPts val="0"/>
              </a:spcBef>
              <a:buNone/>
            </a:pPr>
            <a:endParaRPr lang="en-US" dirty="0">
              <a:solidFill>
                <a:schemeClr val="tx1"/>
              </a:solidFill>
            </a:endParaRPr>
          </a:p>
          <a:p>
            <a:pPr marL="287337" lvl="1" indent="-285750">
              <a:spcBef>
                <a:spcPts val="0"/>
              </a:spcBef>
            </a:pPr>
            <a:r>
              <a:rPr lang="en-US" dirty="0">
                <a:solidFill>
                  <a:schemeClr val="tx1"/>
                </a:solidFill>
              </a:rPr>
              <a:t>Be eligible for the award of a Federal contracts;</a:t>
            </a:r>
          </a:p>
          <a:p>
            <a:pPr marL="287337" lvl="1" indent="-285750">
              <a:spcBef>
                <a:spcPts val="600"/>
              </a:spcBef>
            </a:pPr>
            <a:r>
              <a:rPr lang="en-US" dirty="0">
                <a:solidFill>
                  <a:schemeClr val="tx1"/>
                </a:solidFill>
              </a:rPr>
              <a:t>Demonstrate that it:</a:t>
            </a:r>
          </a:p>
          <a:p>
            <a:pPr marL="742950" lvl="3" indent="-285750">
              <a:spcBef>
                <a:spcPts val="600"/>
              </a:spcBef>
            </a:pPr>
            <a:r>
              <a:rPr lang="en-US" sz="1800" b="0" dirty="0">
                <a:solidFill>
                  <a:schemeClr val="tx1"/>
                </a:solidFill>
              </a:rPr>
              <a:t>Is qualified to provide assistance that will contribute to the purpose of the program;</a:t>
            </a:r>
          </a:p>
          <a:p>
            <a:pPr marL="742950" lvl="3" indent="-285750">
              <a:spcBef>
                <a:spcPts val="600"/>
              </a:spcBef>
            </a:pPr>
            <a:r>
              <a:rPr lang="en-US" sz="1800" b="0" dirty="0">
                <a:solidFill>
                  <a:schemeClr val="tx1"/>
                </a:solidFill>
              </a:rPr>
              <a:t>Is of good financial health and character;</a:t>
            </a:r>
          </a:p>
          <a:p>
            <a:pPr marL="742950" lvl="3" indent="-285750">
              <a:spcBef>
                <a:spcPts val="600"/>
              </a:spcBef>
            </a:pPr>
            <a:r>
              <a:rPr lang="en-US" sz="1800" b="0" dirty="0">
                <a:solidFill>
                  <a:schemeClr val="tx1"/>
                </a:solidFill>
              </a:rPr>
              <a:t>Is not on a Federal list of debarred or suspended contractors; and</a:t>
            </a:r>
          </a:p>
          <a:p>
            <a:pPr marL="742950" lvl="3" indent="-285750">
              <a:spcBef>
                <a:spcPts val="600"/>
              </a:spcBef>
            </a:pPr>
            <a:r>
              <a:rPr lang="en-US" sz="1800" b="0" dirty="0">
                <a:solidFill>
                  <a:schemeClr val="tx1"/>
                </a:solidFill>
              </a:rPr>
              <a:t>Is an Other than Small Business concern, unless approved by OSBP;</a:t>
            </a:r>
          </a:p>
          <a:p>
            <a:pPr marL="742950" lvl="3" indent="0">
              <a:spcBef>
                <a:spcPts val="600"/>
              </a:spcBef>
              <a:buNone/>
            </a:pPr>
            <a:r>
              <a:rPr lang="en-US" dirty="0">
                <a:solidFill>
                  <a:schemeClr val="tx1"/>
                </a:solidFill>
              </a:rPr>
              <a:t>and</a:t>
            </a:r>
          </a:p>
        </p:txBody>
      </p:sp>
      <p:sp>
        <p:nvSpPr>
          <p:cNvPr id="24" name="Rectangle 7"/>
          <p:cNvSpPr>
            <a:spLocks noGrp="1" noChangeArrowheads="1"/>
          </p:cNvSpPr>
          <p:nvPr>
            <p:ph type="sldNum" sz="quarter" idx="11"/>
          </p:nvPr>
        </p:nvSpPr>
        <p:spPr>
          <a:xfrm>
            <a:off x="9512300" y="6524625"/>
            <a:ext cx="1143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4FB1B5-CA13-4CF3-BD54-23FD68CD6EE4}" type="slidenum">
              <a:rPr kumimoji="0" lang="en-US"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697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Mentor Eligibility Con’t</a:t>
            </a:r>
          </a:p>
        </p:txBody>
      </p:sp>
      <p:sp>
        <p:nvSpPr>
          <p:cNvPr id="7" name="Content Placeholder 4"/>
          <p:cNvSpPr>
            <a:spLocks noGrp="1"/>
          </p:cNvSpPr>
          <p:nvPr>
            <p:ph idx="1"/>
          </p:nvPr>
        </p:nvSpPr>
        <p:spPr>
          <a:xfrm>
            <a:off x="1798320" y="1371600"/>
            <a:ext cx="8533130" cy="5067300"/>
          </a:xfrm>
          <a:noFill/>
          <a:ln>
            <a:noFill/>
          </a:ln>
          <a:effectLst/>
        </p:spPr>
        <p:style>
          <a:lnRef idx="1">
            <a:schemeClr val="accent1"/>
          </a:lnRef>
          <a:fillRef idx="2">
            <a:schemeClr val="accent1"/>
          </a:fillRef>
          <a:effectRef idx="1">
            <a:schemeClr val="accent1"/>
          </a:effectRef>
          <a:fontRef idx="minor">
            <a:schemeClr val="dk1"/>
          </a:fontRef>
        </p:style>
        <p:txBody>
          <a:bodyPr>
            <a:noAutofit/>
          </a:bodyPr>
          <a:lstStyle/>
          <a:p>
            <a:pPr marL="285750" lvl="2" indent="-285750">
              <a:spcBef>
                <a:spcPts val="600"/>
              </a:spcBef>
              <a:defRPr/>
            </a:pPr>
            <a:r>
              <a:rPr lang="en-US" dirty="0">
                <a:solidFill>
                  <a:schemeClr val="tx1"/>
                </a:solidFill>
              </a:rPr>
              <a:t>Be capable of imparting value to a Protégé firm because of experience gained as DoD contractor or through knowledge of general business operations and government contracting, as demonstrated by evidence that such entity:</a:t>
            </a:r>
          </a:p>
          <a:p>
            <a:pPr marL="742950" lvl="3" indent="-285750">
              <a:spcBef>
                <a:spcPts val="600"/>
              </a:spcBef>
              <a:defRPr/>
            </a:pPr>
            <a:r>
              <a:rPr lang="en-US" sz="1800" b="0" dirty="0">
                <a:solidFill>
                  <a:schemeClr val="tx1"/>
                </a:solidFill>
              </a:rPr>
              <a:t>Received DoD contracts and subcontracts equal to or greater than $25M during the previous FY;</a:t>
            </a:r>
          </a:p>
          <a:p>
            <a:pPr marL="742950" lvl="3" indent="-285750">
              <a:spcBef>
                <a:spcPts val="600"/>
              </a:spcBef>
              <a:defRPr/>
            </a:pPr>
            <a:r>
              <a:rPr lang="en-US" sz="1800" b="0" dirty="0">
                <a:solidFill>
                  <a:schemeClr val="tx1"/>
                </a:solidFill>
              </a:rPr>
              <a:t>Is a Prime contractor to DoD with an active subcontracting plan;</a:t>
            </a:r>
          </a:p>
          <a:p>
            <a:pPr marL="742950" lvl="3" indent="-285750">
              <a:spcBef>
                <a:spcPts val="600"/>
              </a:spcBef>
              <a:defRPr/>
            </a:pPr>
            <a:r>
              <a:rPr lang="en-US" sz="1800" b="0" dirty="0">
                <a:solidFill>
                  <a:schemeClr val="tx1"/>
                </a:solidFill>
              </a:rPr>
              <a:t>Has graduated from the 8(a) Business Development Program and provides documentation of its ability to serve as a Mentor; or</a:t>
            </a:r>
          </a:p>
          <a:p>
            <a:pPr marL="742950" lvl="3" indent="-285750">
              <a:spcBef>
                <a:spcPts val="600"/>
              </a:spcBef>
              <a:defRPr/>
            </a:pPr>
            <a:r>
              <a:rPr lang="en-US" sz="1800" b="0" dirty="0">
                <a:solidFill>
                  <a:schemeClr val="tx1"/>
                </a:solidFill>
              </a:rPr>
              <a:t>Demonstrates the capability to assist in the development of Proteges firms.</a:t>
            </a:r>
          </a:p>
        </p:txBody>
      </p:sp>
      <p:sp>
        <p:nvSpPr>
          <p:cNvPr id="24" name="Rectangle 7"/>
          <p:cNvSpPr>
            <a:spLocks noGrp="1" noChangeArrowheads="1"/>
          </p:cNvSpPr>
          <p:nvPr>
            <p:ph type="sldNum" sz="quarter" idx="11"/>
          </p:nvPr>
        </p:nvSpPr>
        <p:spPr>
          <a:xfrm>
            <a:off x="9512300" y="6524625"/>
            <a:ext cx="1143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4FB1B5-CA13-4CF3-BD54-23FD68CD6EE4}" type="slidenum">
              <a:rPr kumimoji="0" lang="en-US"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1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Protégé Eligibility</a:t>
            </a:r>
          </a:p>
        </p:txBody>
      </p:sp>
      <p:sp>
        <p:nvSpPr>
          <p:cNvPr id="7" name="Content Placeholder 4"/>
          <p:cNvSpPr>
            <a:spLocks noGrp="1"/>
          </p:cNvSpPr>
          <p:nvPr>
            <p:ph idx="1"/>
          </p:nvPr>
        </p:nvSpPr>
        <p:spPr>
          <a:xfrm>
            <a:off x="1798320" y="1371600"/>
            <a:ext cx="8533130" cy="5067300"/>
          </a:xfrm>
          <a:noFill/>
          <a:ln>
            <a:noFill/>
          </a:ln>
          <a:effectLst/>
        </p:spPr>
        <p:style>
          <a:lnRef idx="1">
            <a:schemeClr val="accent1"/>
          </a:lnRef>
          <a:fillRef idx="2">
            <a:schemeClr val="accent1"/>
          </a:fillRef>
          <a:effectRef idx="1">
            <a:schemeClr val="accent1"/>
          </a:effectRef>
          <a:fontRef idx="minor">
            <a:schemeClr val="dk1"/>
          </a:fontRef>
        </p:style>
        <p:txBody>
          <a:bodyPr>
            <a:noAutofit/>
          </a:bodyPr>
          <a:lstStyle/>
          <a:p>
            <a:pPr marL="0" lvl="1" indent="0">
              <a:spcBef>
                <a:spcPts val="600"/>
              </a:spcBef>
              <a:buNone/>
              <a:defRPr/>
            </a:pPr>
            <a:r>
              <a:rPr lang="en-US" dirty="0">
                <a:solidFill>
                  <a:schemeClr val="tx1"/>
                </a:solidFill>
              </a:rPr>
              <a:t>To be eligible to participate as a Protégé, an entity must be:</a:t>
            </a:r>
          </a:p>
          <a:p>
            <a:pPr marL="0" lvl="1" indent="0">
              <a:spcBef>
                <a:spcPts val="0"/>
              </a:spcBef>
              <a:buNone/>
              <a:defRPr/>
            </a:pPr>
            <a:endParaRPr lang="en-US" dirty="0">
              <a:solidFill>
                <a:schemeClr val="tx1"/>
              </a:solidFill>
            </a:endParaRPr>
          </a:p>
          <a:p>
            <a:pPr marL="287337" lvl="1" indent="-285750">
              <a:spcBef>
                <a:spcPts val="0"/>
              </a:spcBef>
              <a:defRPr/>
            </a:pPr>
            <a:r>
              <a:rPr lang="en-US" dirty="0">
                <a:solidFill>
                  <a:schemeClr val="tx1"/>
                </a:solidFill>
              </a:rPr>
              <a:t>A Small Business Concern;</a:t>
            </a:r>
          </a:p>
          <a:p>
            <a:pPr marL="285750" lvl="2" indent="-285750">
              <a:spcBef>
                <a:spcPts val="600"/>
              </a:spcBef>
              <a:defRPr/>
            </a:pPr>
            <a:r>
              <a:rPr lang="en-US" dirty="0">
                <a:solidFill>
                  <a:schemeClr val="tx1"/>
                </a:solidFill>
              </a:rPr>
              <a:t>Eligible for the award of Federal contracts;</a:t>
            </a:r>
          </a:p>
          <a:p>
            <a:pPr marL="285750" lvl="2" indent="-285750">
              <a:spcBef>
                <a:spcPts val="600"/>
              </a:spcBef>
              <a:defRPr/>
            </a:pPr>
            <a:r>
              <a:rPr lang="en-US" dirty="0">
                <a:solidFill>
                  <a:schemeClr val="tx1"/>
                </a:solidFill>
              </a:rPr>
              <a:t>Not more than the SBA size of standard for its primary North American Industry Classification System (NAICS) code;</a:t>
            </a:r>
          </a:p>
          <a:p>
            <a:pPr marL="285750" lvl="2" indent="-285750">
              <a:spcBef>
                <a:spcPts val="600"/>
              </a:spcBef>
              <a:defRPr/>
            </a:pPr>
            <a:r>
              <a:rPr lang="en-US" dirty="0">
                <a:solidFill>
                  <a:schemeClr val="tx1"/>
                </a:solidFill>
              </a:rPr>
              <a:t>Not owned or managed by individuals or entities that directly or indirectly have stock options or convertible securities in the Mentor firm; and</a:t>
            </a:r>
          </a:p>
          <a:p>
            <a:pPr marL="573087" lvl="3" indent="0">
              <a:spcBef>
                <a:spcPts val="600"/>
              </a:spcBef>
              <a:buNone/>
            </a:pPr>
            <a:endParaRPr lang="en-US" dirty="0">
              <a:solidFill>
                <a:schemeClr val="tx1"/>
              </a:solidFill>
            </a:endParaRPr>
          </a:p>
        </p:txBody>
      </p:sp>
      <p:sp>
        <p:nvSpPr>
          <p:cNvPr id="24" name="Rectangle 7"/>
          <p:cNvSpPr>
            <a:spLocks noGrp="1" noChangeArrowheads="1"/>
          </p:cNvSpPr>
          <p:nvPr>
            <p:ph type="sldNum" sz="quarter" idx="11"/>
          </p:nvPr>
        </p:nvSpPr>
        <p:spPr>
          <a:xfrm>
            <a:off x="9512300" y="6524625"/>
            <a:ext cx="1143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4FB1B5-CA13-4CF3-BD54-23FD68CD6EE4}" type="slidenum">
              <a:rPr kumimoji="0" lang="en-US"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729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031" y="87923"/>
            <a:ext cx="10626969" cy="1113861"/>
          </a:xfrm>
          <a:solidFill>
            <a:schemeClr val="bg1"/>
          </a:solidFill>
        </p:spPr>
        <p:txBody>
          <a:bodyPr>
            <a:normAutofit/>
          </a:bodyPr>
          <a:lstStyle/>
          <a:p>
            <a:r>
              <a:rPr lang="en-US" sz="2800" dirty="0"/>
              <a:t>The slides are located at:</a:t>
            </a:r>
            <a:br>
              <a:rPr lang="en-US" sz="2800" dirty="0"/>
            </a:br>
            <a:r>
              <a:rPr lang="en-US" sz="2800" dirty="0"/>
              <a:t>www.safcn.af.mil/CISO/Small-Business-Cybersecurity-Information/</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Book" panose="020B0503020102020204"/>
                <a:ea typeface="+mn-ea"/>
                <a:cs typeface="+mn-cs"/>
              </a:rPr>
              <a:t>Unclassified</a:t>
            </a:r>
          </a:p>
        </p:txBody>
      </p:sp>
      <p:sp>
        <p:nvSpPr>
          <p:cNvPr id="7" name="Left Arrow 6"/>
          <p:cNvSpPr/>
          <p:nvPr/>
        </p:nvSpPr>
        <p:spPr>
          <a:xfrm rot="20691400">
            <a:off x="3628792" y="5799648"/>
            <a:ext cx="1336431" cy="175846"/>
          </a:xfrm>
          <a:prstGeom prst="lef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pic>
        <p:nvPicPr>
          <p:cNvPr id="12" name="Picture 11">
            <a:extLst>
              <a:ext uri="{FF2B5EF4-FFF2-40B4-BE49-F238E27FC236}">
                <a16:creationId xmlns:a16="http://schemas.microsoft.com/office/drawing/2014/main" id="{7AFBED29-D940-12A1-6785-5E790E374412}"/>
              </a:ext>
            </a:extLst>
          </p:cNvPr>
          <p:cNvPicPr>
            <a:picLocks noChangeAspect="1"/>
          </p:cNvPicPr>
          <p:nvPr/>
        </p:nvPicPr>
        <p:blipFill>
          <a:blip r:embed="rId3"/>
          <a:stretch>
            <a:fillRect/>
          </a:stretch>
        </p:blipFill>
        <p:spPr>
          <a:xfrm>
            <a:off x="6722602" y="1216185"/>
            <a:ext cx="3627202" cy="5018552"/>
          </a:xfrm>
          <a:prstGeom prst="rect">
            <a:avLst/>
          </a:prstGeom>
          <a:ln>
            <a:noFill/>
          </a:ln>
          <a:effectLst>
            <a:outerShdw blurRad="190500" algn="tl" rotWithShape="0">
              <a:srgbClr val="000000">
                <a:alpha val="70000"/>
              </a:srgbClr>
            </a:outerShdw>
          </a:effectLst>
        </p:spPr>
      </p:pic>
      <p:sp>
        <p:nvSpPr>
          <p:cNvPr id="8" name="Left Arrow 7"/>
          <p:cNvSpPr/>
          <p:nvPr/>
        </p:nvSpPr>
        <p:spPr>
          <a:xfrm rot="20187087">
            <a:off x="9180192" y="5586945"/>
            <a:ext cx="1336431" cy="175846"/>
          </a:xfrm>
          <a:prstGeom prst="lef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pic>
        <p:nvPicPr>
          <p:cNvPr id="14" name="Picture 13">
            <a:extLst>
              <a:ext uri="{FF2B5EF4-FFF2-40B4-BE49-F238E27FC236}">
                <a16:creationId xmlns:a16="http://schemas.microsoft.com/office/drawing/2014/main" id="{695EE396-DBA4-D773-29DC-EDD9A63E646E}"/>
              </a:ext>
            </a:extLst>
          </p:cNvPr>
          <p:cNvPicPr>
            <a:picLocks noChangeAspect="1"/>
          </p:cNvPicPr>
          <p:nvPr/>
        </p:nvPicPr>
        <p:blipFill>
          <a:blip r:embed="rId4"/>
          <a:stretch>
            <a:fillRect/>
          </a:stretch>
        </p:blipFill>
        <p:spPr>
          <a:xfrm>
            <a:off x="1695898" y="1350454"/>
            <a:ext cx="3269090" cy="4945218"/>
          </a:xfrm>
          <a:prstGeom prst="rect">
            <a:avLst/>
          </a:prstGeom>
          <a:ln>
            <a:noFill/>
          </a:ln>
          <a:effectLst>
            <a:outerShdw blurRad="190500" algn="tl" rotWithShape="0">
              <a:srgbClr val="000000">
                <a:alpha val="70000"/>
              </a:srgbClr>
            </a:outerShdw>
          </a:effectLst>
        </p:spPr>
      </p:pic>
      <p:sp>
        <p:nvSpPr>
          <p:cNvPr id="11" name="Left Arrow 7">
            <a:extLst>
              <a:ext uri="{FF2B5EF4-FFF2-40B4-BE49-F238E27FC236}">
                <a16:creationId xmlns:a16="http://schemas.microsoft.com/office/drawing/2014/main" id="{444A3F81-78FA-80F9-4E7D-BFCFC2499FAB}"/>
              </a:ext>
            </a:extLst>
          </p:cNvPr>
          <p:cNvSpPr/>
          <p:nvPr/>
        </p:nvSpPr>
        <p:spPr>
          <a:xfrm rot="20187087">
            <a:off x="3880188" y="2979467"/>
            <a:ext cx="1336431" cy="175846"/>
          </a:xfrm>
          <a:prstGeom prst="lef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75429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Protégé Eligibility Con’t</a:t>
            </a:r>
          </a:p>
        </p:txBody>
      </p:sp>
      <p:sp>
        <p:nvSpPr>
          <p:cNvPr id="7" name="Content Placeholder 4"/>
          <p:cNvSpPr>
            <a:spLocks noGrp="1"/>
          </p:cNvSpPr>
          <p:nvPr>
            <p:ph idx="1"/>
          </p:nvPr>
        </p:nvSpPr>
        <p:spPr>
          <a:xfrm>
            <a:off x="1798320" y="1371600"/>
            <a:ext cx="8533130" cy="5067300"/>
          </a:xfrm>
          <a:noFill/>
          <a:ln>
            <a:noFill/>
          </a:ln>
          <a:effectLst/>
        </p:spPr>
        <p:style>
          <a:lnRef idx="1">
            <a:schemeClr val="accent1"/>
          </a:lnRef>
          <a:fillRef idx="2">
            <a:schemeClr val="accent1"/>
          </a:fillRef>
          <a:effectRef idx="1">
            <a:schemeClr val="accent1"/>
          </a:effectRef>
          <a:fontRef idx="minor">
            <a:schemeClr val="dk1"/>
          </a:fontRef>
        </p:style>
        <p:txBody>
          <a:bodyPr>
            <a:noAutofit/>
          </a:bodyPr>
          <a:lstStyle/>
          <a:p>
            <a:pPr marL="285750" lvl="2" indent="-285750">
              <a:spcBef>
                <a:spcPts val="600"/>
              </a:spcBef>
              <a:defRPr/>
            </a:pPr>
            <a:r>
              <a:rPr lang="en-US" dirty="0">
                <a:solidFill>
                  <a:schemeClr val="tx1"/>
                </a:solidFill>
              </a:rPr>
              <a:t>Be at least one of the following:</a:t>
            </a:r>
          </a:p>
          <a:p>
            <a:pPr marL="742950" lvl="3" indent="-285750">
              <a:spcBef>
                <a:spcPts val="600"/>
              </a:spcBef>
              <a:defRPr/>
            </a:pPr>
            <a:r>
              <a:rPr lang="en-US" sz="1800" b="0" dirty="0">
                <a:solidFill>
                  <a:schemeClr val="tx1"/>
                </a:solidFill>
              </a:rPr>
              <a:t>A qualified HUBZone small business concern;</a:t>
            </a:r>
          </a:p>
          <a:p>
            <a:pPr marL="742950" lvl="3" indent="-285750">
              <a:spcBef>
                <a:spcPts val="600"/>
              </a:spcBef>
              <a:defRPr/>
            </a:pPr>
            <a:r>
              <a:rPr lang="en-US" sz="1800" b="0" dirty="0">
                <a:solidFill>
                  <a:schemeClr val="tx1"/>
                </a:solidFill>
              </a:rPr>
              <a:t>A women-owned small business concern;</a:t>
            </a:r>
          </a:p>
          <a:p>
            <a:pPr marL="742950" lvl="3" indent="-285750">
              <a:spcBef>
                <a:spcPts val="600"/>
              </a:spcBef>
              <a:defRPr/>
            </a:pPr>
            <a:r>
              <a:rPr lang="en-US" sz="1800" b="0" dirty="0">
                <a:solidFill>
                  <a:schemeClr val="tx1"/>
                </a:solidFill>
              </a:rPr>
              <a:t>A service-disabled veteran-owned small business concern;</a:t>
            </a:r>
          </a:p>
          <a:p>
            <a:pPr marL="742950" lvl="3" indent="-285750">
              <a:spcBef>
                <a:spcPts val="600"/>
              </a:spcBef>
              <a:defRPr/>
            </a:pPr>
            <a:r>
              <a:rPr lang="en-US" sz="1800" b="0" dirty="0">
                <a:solidFill>
                  <a:schemeClr val="tx1"/>
                </a:solidFill>
              </a:rPr>
              <a:t>An entity owned and controlled by an Indian tribe;</a:t>
            </a:r>
          </a:p>
          <a:p>
            <a:pPr marL="742950" lvl="3" indent="-285750">
              <a:spcBef>
                <a:spcPts val="600"/>
              </a:spcBef>
              <a:defRPr/>
            </a:pPr>
            <a:r>
              <a:rPr lang="en-US" sz="1800" b="0" dirty="0">
                <a:solidFill>
                  <a:schemeClr val="tx1"/>
                </a:solidFill>
              </a:rPr>
              <a:t>An entity owned and controlled by a Native Hawaiian organization;</a:t>
            </a:r>
          </a:p>
          <a:p>
            <a:pPr marL="742950" lvl="3" indent="-285750">
              <a:spcBef>
                <a:spcPts val="600"/>
              </a:spcBef>
              <a:defRPr/>
            </a:pPr>
            <a:r>
              <a:rPr lang="en-US" sz="1800" b="0" dirty="0">
                <a:solidFill>
                  <a:schemeClr val="tx1"/>
                </a:solidFill>
              </a:rPr>
              <a:t>An entity owned and controlled by socially and economically disadvantaged individuals;</a:t>
            </a:r>
          </a:p>
          <a:p>
            <a:pPr marL="742950" lvl="3" indent="-285750">
              <a:spcBef>
                <a:spcPts val="600"/>
              </a:spcBef>
              <a:defRPr/>
            </a:pPr>
            <a:r>
              <a:rPr lang="en-US" sz="1800" b="0" dirty="0">
                <a:solidFill>
                  <a:schemeClr val="tx1"/>
                </a:solidFill>
              </a:rPr>
              <a:t>A qualified organization employing severely disabled individuals; or</a:t>
            </a:r>
          </a:p>
          <a:p>
            <a:pPr marL="742950" lvl="3" indent="-285750">
              <a:spcBef>
                <a:spcPts val="600"/>
              </a:spcBef>
              <a:defRPr/>
            </a:pPr>
            <a:r>
              <a:rPr lang="en-US" sz="1800" b="0" dirty="0">
                <a:solidFill>
                  <a:schemeClr val="tx1"/>
                </a:solidFill>
              </a:rPr>
              <a:t>A small business concern that:</a:t>
            </a:r>
          </a:p>
          <a:p>
            <a:pPr marL="1200150" lvl="4" indent="-285750">
              <a:spcBef>
                <a:spcPts val="600"/>
              </a:spcBef>
              <a:defRPr/>
            </a:pPr>
            <a:r>
              <a:rPr lang="en-US" sz="1800" dirty="0">
                <a:solidFill>
                  <a:schemeClr val="tx1"/>
                </a:solidFill>
              </a:rPr>
              <a:t>Is a nontraditional defense contractor; or</a:t>
            </a:r>
          </a:p>
          <a:p>
            <a:pPr marL="1200150" lvl="4" indent="-285750">
              <a:spcBef>
                <a:spcPts val="600"/>
              </a:spcBef>
              <a:defRPr/>
            </a:pPr>
            <a:r>
              <a:rPr lang="en-US" sz="1800" dirty="0">
                <a:solidFill>
                  <a:schemeClr val="tx1"/>
                </a:solidFill>
              </a:rPr>
              <a:t>Currently provides goods or services in the private sector that are critical to enhancing the capabilities of the defense supplier base and fulfilling key DoD needs.</a:t>
            </a:r>
          </a:p>
        </p:txBody>
      </p:sp>
      <p:sp>
        <p:nvSpPr>
          <p:cNvPr id="24" name="Rectangle 7"/>
          <p:cNvSpPr>
            <a:spLocks noGrp="1" noChangeArrowheads="1"/>
          </p:cNvSpPr>
          <p:nvPr>
            <p:ph type="sldNum" sz="quarter" idx="11"/>
          </p:nvPr>
        </p:nvSpPr>
        <p:spPr>
          <a:xfrm>
            <a:off x="9512300" y="6524625"/>
            <a:ext cx="1143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fld id="{C44FB1B5-CA13-4CF3-BD54-23FD68CD6EE4}" type="slidenum">
              <a:rPr kumimoji="0" lang="en-US"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t>20</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032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Eligibility Concerns</a:t>
            </a:r>
          </a:p>
        </p:txBody>
      </p:sp>
      <p:sp>
        <p:nvSpPr>
          <p:cNvPr id="7" name="Content Placeholder 4"/>
          <p:cNvSpPr>
            <a:spLocks noGrp="1"/>
          </p:cNvSpPr>
          <p:nvPr>
            <p:ph idx="1"/>
          </p:nvPr>
        </p:nvSpPr>
        <p:spPr>
          <a:xfrm>
            <a:off x="1798320" y="1371600"/>
            <a:ext cx="8533130" cy="5067300"/>
          </a:xfrm>
          <a:noFill/>
          <a:ln>
            <a:noFill/>
          </a:ln>
          <a:effectLst/>
        </p:spPr>
        <p:style>
          <a:lnRef idx="1">
            <a:schemeClr val="accent1"/>
          </a:lnRef>
          <a:fillRef idx="2">
            <a:schemeClr val="accent1"/>
          </a:fillRef>
          <a:effectRef idx="1">
            <a:schemeClr val="accent1"/>
          </a:effectRef>
          <a:fontRef idx="minor">
            <a:schemeClr val="dk1"/>
          </a:fontRef>
        </p:style>
        <p:txBody>
          <a:bodyPr>
            <a:noAutofit/>
          </a:bodyPr>
          <a:lstStyle/>
          <a:p>
            <a:pPr marL="285750" lvl="2" indent="-285750">
              <a:spcBef>
                <a:spcPts val="600"/>
              </a:spcBef>
            </a:pPr>
            <a:r>
              <a:rPr lang="en-US" dirty="0">
                <a:solidFill>
                  <a:schemeClr val="tx1"/>
                </a:solidFill>
              </a:rPr>
              <a:t>A Mentor firm does not share, directly or indirectly, with the Protégé firm ownership of management of the Protégé firm;</a:t>
            </a:r>
          </a:p>
          <a:p>
            <a:pPr marL="285750" lvl="2" indent="-285750">
              <a:spcBef>
                <a:spcPts val="600"/>
              </a:spcBef>
            </a:pPr>
            <a:r>
              <a:rPr lang="en-US" dirty="0">
                <a:solidFill>
                  <a:schemeClr val="tx1"/>
                </a:solidFill>
              </a:rPr>
              <a:t>The Mentor firm does not have an agreement, at the time the Mentor enters into a MPA, to merge with the Protégé firm;</a:t>
            </a:r>
          </a:p>
          <a:p>
            <a:pPr marL="285750" lvl="2" indent="-285750">
              <a:spcBef>
                <a:spcPts val="600"/>
              </a:spcBef>
            </a:pPr>
            <a:r>
              <a:rPr lang="en-US" dirty="0">
                <a:solidFill>
                  <a:schemeClr val="tx1"/>
                </a:solidFill>
              </a:rPr>
              <a:t>The owners and managers of the Mentor firm are not the parent, child, spouse, sibling, aunt, uncle, niece, nephew, grandparent, grandchild, or first cousin of an owner or manager of the Protégé firm;</a:t>
            </a:r>
          </a:p>
          <a:p>
            <a:pPr marL="285750" lvl="2" indent="-285750">
              <a:spcBef>
                <a:spcPts val="600"/>
              </a:spcBef>
            </a:pPr>
            <a:r>
              <a:rPr lang="en-US" dirty="0">
                <a:solidFill>
                  <a:schemeClr val="tx1"/>
                </a:solidFill>
              </a:rPr>
              <a:t>The mentor firm has not, during the 2-year period before entering into a mentor-protégé agreement, employed any officer, director, principal stockholder, managing member, or key employee of the protégé firm;</a:t>
            </a:r>
          </a:p>
        </p:txBody>
      </p:sp>
      <p:sp>
        <p:nvSpPr>
          <p:cNvPr id="24" name="Rectangle 7"/>
          <p:cNvSpPr>
            <a:spLocks noGrp="1" noChangeArrowheads="1"/>
          </p:cNvSpPr>
          <p:nvPr>
            <p:ph type="sldNum" sz="quarter" idx="11"/>
          </p:nvPr>
        </p:nvSpPr>
        <p:spPr>
          <a:xfrm>
            <a:off x="9512300" y="6524625"/>
            <a:ext cx="1143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fld id="{C44FB1B5-CA13-4CF3-BD54-23FD68CD6EE4}" type="slidenum">
              <a:rPr kumimoji="0" lang="en-US"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t>21</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83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Eligibility Concerns</a:t>
            </a:r>
          </a:p>
        </p:txBody>
      </p:sp>
      <p:sp>
        <p:nvSpPr>
          <p:cNvPr id="7" name="Content Placeholder 4"/>
          <p:cNvSpPr>
            <a:spLocks noGrp="1"/>
          </p:cNvSpPr>
          <p:nvPr>
            <p:ph idx="1"/>
          </p:nvPr>
        </p:nvSpPr>
        <p:spPr>
          <a:xfrm>
            <a:off x="1798320" y="1371600"/>
            <a:ext cx="8533130" cy="5067300"/>
          </a:xfrm>
          <a:noFill/>
          <a:ln>
            <a:noFill/>
          </a:ln>
          <a:effectLst/>
        </p:spPr>
        <p:style>
          <a:lnRef idx="1">
            <a:schemeClr val="accent1"/>
          </a:lnRef>
          <a:fillRef idx="2">
            <a:schemeClr val="accent1"/>
          </a:fillRef>
          <a:effectRef idx="1">
            <a:schemeClr val="accent1"/>
          </a:effectRef>
          <a:fontRef idx="minor">
            <a:schemeClr val="dk1"/>
          </a:fontRef>
        </p:style>
        <p:txBody>
          <a:bodyPr>
            <a:noAutofit/>
          </a:bodyPr>
          <a:lstStyle/>
          <a:p>
            <a:pPr marL="285750" lvl="2" indent="-285750">
              <a:spcBef>
                <a:spcPts val="600"/>
              </a:spcBef>
            </a:pPr>
            <a:r>
              <a:rPr lang="en-US" dirty="0">
                <a:solidFill>
                  <a:schemeClr val="tx1"/>
                </a:solidFill>
              </a:rPr>
              <a:t>The mentor firm has not engaged in a joint venture with the protégé firm during the 2-year period before entering into a mentor-protégé agreement, unless such joint venture was approved by SBA prior to making any offer on a contract;</a:t>
            </a:r>
          </a:p>
          <a:p>
            <a:pPr marL="285750" lvl="2" indent="-285750">
              <a:spcBef>
                <a:spcPts val="600"/>
              </a:spcBef>
            </a:pPr>
            <a:r>
              <a:rPr lang="en-US" dirty="0">
                <a:solidFill>
                  <a:schemeClr val="tx1"/>
                </a:solidFill>
              </a:rPr>
              <a:t>The mentor firm is not, directly or indirectly, the primary party providing contracts to the protégé firm, as measured by the dollar value of the contracts; and</a:t>
            </a:r>
          </a:p>
          <a:p>
            <a:pPr marL="285750" lvl="2" indent="-285750">
              <a:spcBef>
                <a:spcPts val="600"/>
              </a:spcBef>
            </a:pPr>
            <a:r>
              <a:rPr lang="en-US" dirty="0">
                <a:solidFill>
                  <a:schemeClr val="tx1"/>
                </a:solidFill>
              </a:rPr>
              <a:t>The SBA has not made a determination of affiliation or control.</a:t>
            </a:r>
          </a:p>
          <a:p>
            <a:pPr marL="285750" lvl="2" indent="-285750">
              <a:spcBef>
                <a:spcPts val="600"/>
              </a:spcBef>
            </a:pPr>
            <a:endParaRPr lang="en-US" dirty="0">
              <a:solidFill>
                <a:schemeClr val="tx1"/>
              </a:solidFill>
            </a:endParaRPr>
          </a:p>
        </p:txBody>
      </p:sp>
      <p:sp>
        <p:nvSpPr>
          <p:cNvPr id="24" name="Rectangle 7"/>
          <p:cNvSpPr>
            <a:spLocks noGrp="1" noChangeArrowheads="1"/>
          </p:cNvSpPr>
          <p:nvPr>
            <p:ph type="sldNum" sz="quarter" idx="11"/>
          </p:nvPr>
        </p:nvSpPr>
        <p:spPr>
          <a:xfrm>
            <a:off x="9512300" y="6524625"/>
            <a:ext cx="1143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fld id="{C44FB1B5-CA13-4CF3-BD54-23FD68CD6EE4}" type="slidenum">
              <a:rPr kumimoji="0" lang="en-US"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t>22</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458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  Types of Agreements:</a:t>
            </a:r>
            <a:br>
              <a:rPr lang="en-US" sz="3200" dirty="0"/>
            </a:br>
            <a:r>
              <a:rPr lang="en-US" sz="3200" dirty="0"/>
              <a:t>Directly Reimbursed</a:t>
            </a:r>
          </a:p>
        </p:txBody>
      </p:sp>
      <p:sp>
        <p:nvSpPr>
          <p:cNvPr id="3" name="Content Placeholder 2"/>
          <p:cNvSpPr>
            <a:spLocks noGrp="1"/>
          </p:cNvSpPr>
          <p:nvPr>
            <p:ph idx="1"/>
          </p:nvPr>
        </p:nvSpPr>
        <p:spPr/>
        <p:txBody>
          <a:bodyPr>
            <a:normAutofit/>
          </a:bodyPr>
          <a:lstStyle/>
          <a:p>
            <a:pPr>
              <a:lnSpc>
                <a:spcPct val="90000"/>
              </a:lnSpc>
              <a:buFont typeface="Wingdings" pitchFamily="2" charset="2"/>
              <a:buNone/>
            </a:pPr>
            <a:r>
              <a:rPr lang="en-US" dirty="0"/>
              <a:t>Direct Reimbursement of cost of developmental assistance:</a:t>
            </a:r>
          </a:p>
          <a:p>
            <a:pPr>
              <a:lnSpc>
                <a:spcPct val="110000"/>
              </a:lnSpc>
              <a:spcBef>
                <a:spcPts val="600"/>
              </a:spcBef>
            </a:pPr>
            <a:r>
              <a:rPr lang="en-US" b="0" dirty="0"/>
              <a:t>Identify specific Service/Agency endorsement</a:t>
            </a:r>
          </a:p>
          <a:p>
            <a:pPr>
              <a:lnSpc>
                <a:spcPct val="110000"/>
              </a:lnSpc>
              <a:spcBef>
                <a:spcPts val="600"/>
              </a:spcBef>
            </a:pPr>
            <a:r>
              <a:rPr lang="en-US" b="0" dirty="0"/>
              <a:t>Highly encouraged to use HBCU/MSI/SBDC/APEX/MEP/WBC/MII</a:t>
            </a:r>
          </a:p>
          <a:p>
            <a:pPr>
              <a:lnSpc>
                <a:spcPct val="110000"/>
              </a:lnSpc>
              <a:spcBef>
                <a:spcPts val="600"/>
              </a:spcBef>
            </a:pPr>
            <a:r>
              <a:rPr lang="en-US" b="0" dirty="0"/>
              <a:t>Direct cost reimbursement of allowable costs outlined</a:t>
            </a:r>
            <a:br>
              <a:rPr lang="en-US" b="0" dirty="0"/>
            </a:br>
            <a:r>
              <a:rPr lang="en-US" b="0" dirty="0"/>
              <a:t>in DFARs Appendix I, including:</a:t>
            </a:r>
          </a:p>
          <a:p>
            <a:pPr marL="742950" lvl="1" indent="-285750">
              <a:lnSpc>
                <a:spcPct val="110000"/>
              </a:lnSpc>
              <a:spcBef>
                <a:spcPts val="600"/>
              </a:spcBef>
            </a:pPr>
            <a:r>
              <a:rPr lang="en-US" b="0" dirty="0"/>
              <a:t>Direct labor costs (for assistance by Mentor firm employees)</a:t>
            </a:r>
          </a:p>
          <a:p>
            <a:pPr marL="742950" lvl="1" indent="-285750">
              <a:lnSpc>
                <a:spcPct val="110000"/>
              </a:lnSpc>
              <a:spcBef>
                <a:spcPts val="600"/>
              </a:spcBef>
            </a:pPr>
            <a:r>
              <a:rPr lang="en-US" b="0" dirty="0"/>
              <a:t>Assistance provided by HBCU/MSI/SBDC/APEX/MEP/WBC/MII</a:t>
            </a:r>
          </a:p>
          <a:p>
            <a:pPr marL="742950" lvl="1" indent="-285750">
              <a:lnSpc>
                <a:spcPct val="110000"/>
              </a:lnSpc>
              <a:spcBef>
                <a:spcPts val="600"/>
              </a:spcBef>
            </a:pPr>
            <a:r>
              <a:rPr lang="en-US" b="0" dirty="0"/>
              <a:t>Other costs</a:t>
            </a:r>
          </a:p>
          <a:p>
            <a:pPr>
              <a:lnSpc>
                <a:spcPct val="110000"/>
              </a:lnSpc>
              <a:spcBef>
                <a:spcPts val="600"/>
              </a:spcBef>
            </a:pPr>
            <a:r>
              <a:rPr lang="en-US" b="0" dirty="0"/>
              <a:t>Service Components/Other Defense Agencies (ODAs) may have additional mission priorities and requirements</a:t>
            </a:r>
          </a:p>
          <a:p>
            <a:pPr>
              <a:lnSpc>
                <a:spcPct val="110000"/>
              </a:lnSpc>
              <a:spcBef>
                <a:spcPts val="600"/>
              </a:spcBef>
            </a:pPr>
            <a:r>
              <a:rPr lang="en-US" b="0" dirty="0"/>
              <a:t>Requires Service Component/ODA Approval</a:t>
            </a:r>
          </a:p>
          <a:p>
            <a:pPr>
              <a:lnSpc>
                <a:spcPct val="110000"/>
              </a:lnSpc>
              <a:spcBef>
                <a:spcPts val="600"/>
              </a:spcBef>
            </a:pPr>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3E6A9B-751C-4E1E-A6AD-7A708277DF0B}" type="slidenum">
              <a:rPr kumimoji="0" 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192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Agreements: Credit</a:t>
            </a:r>
            <a:endParaRPr lang="en-US" dirty="0"/>
          </a:p>
        </p:txBody>
      </p:sp>
      <p:sp>
        <p:nvSpPr>
          <p:cNvPr id="3" name="Content Placeholder 2"/>
          <p:cNvSpPr>
            <a:spLocks noGrp="1"/>
          </p:cNvSpPr>
          <p:nvPr>
            <p:ph idx="1"/>
          </p:nvPr>
        </p:nvSpPr>
        <p:spPr/>
        <p:txBody>
          <a:bodyPr>
            <a:noAutofit/>
          </a:bodyPr>
          <a:lstStyle/>
          <a:p>
            <a:pPr>
              <a:spcBef>
                <a:spcPts val="600"/>
              </a:spcBef>
              <a:buNone/>
            </a:pPr>
            <a:r>
              <a:rPr lang="en-US" dirty="0"/>
              <a:t>Provides credit toward DoD subcontracting goals:</a:t>
            </a:r>
          </a:p>
          <a:p>
            <a:pPr>
              <a:spcBef>
                <a:spcPts val="600"/>
              </a:spcBef>
            </a:pPr>
            <a:r>
              <a:rPr lang="en-US" b="0" dirty="0"/>
              <a:t>Requires Defense Contract Management Agency (DCMA) approval</a:t>
            </a:r>
          </a:p>
          <a:p>
            <a:pPr>
              <a:spcBef>
                <a:spcPts val="600"/>
              </a:spcBef>
            </a:pPr>
            <a:r>
              <a:rPr lang="en-US" b="0" dirty="0"/>
              <a:t>More focused on business infrastructure</a:t>
            </a:r>
          </a:p>
          <a:p>
            <a:pPr>
              <a:spcBef>
                <a:spcPts val="600"/>
              </a:spcBef>
            </a:pPr>
            <a:r>
              <a:rPr lang="en-US" b="0" dirty="0"/>
              <a:t>Costs incurred under Credit Agreement may be applied towards SDB subcontracting goals under any Federal Agency Subcontracting plan (FAR 19.703) in the following multiples:</a:t>
            </a:r>
            <a:endParaRPr lang="en-US" b="0" u="sng" dirty="0"/>
          </a:p>
          <a:p>
            <a:pPr marL="742950" lvl="1" indent="-285750">
              <a:spcBef>
                <a:spcPts val="600"/>
              </a:spcBef>
            </a:pPr>
            <a:r>
              <a:rPr lang="en-US" b="0" dirty="0"/>
              <a:t>4x for assistance provided by HBCU/MSI/SBDC/APEX, i.e. $400,000 SubK credit given if $100,000 in SDB assistance is provided by a DoD Mentor via an HBCU/MSI, SBDC, or APEX</a:t>
            </a:r>
          </a:p>
          <a:p>
            <a:pPr marL="742950" lvl="1" indent="-285750">
              <a:spcBef>
                <a:spcPts val="600"/>
              </a:spcBef>
            </a:pPr>
            <a:r>
              <a:rPr lang="en-US" b="0" dirty="0"/>
              <a:t>3x for labor assistance by Mentor firm employees</a:t>
            </a:r>
          </a:p>
          <a:p>
            <a:pPr marL="742950" lvl="1" indent="-285750">
              <a:spcBef>
                <a:spcPts val="600"/>
              </a:spcBef>
            </a:pPr>
            <a:r>
              <a:rPr lang="en-US" b="0" dirty="0"/>
              <a:t>2x other costs (example: travel or training)</a:t>
            </a:r>
          </a:p>
          <a:p>
            <a:pPr>
              <a:spcBef>
                <a:spcPts val="600"/>
              </a:spcBef>
            </a:pPr>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3E6A9B-751C-4E1E-A6AD-7A708277DF0B}" type="slidenum">
              <a:rPr kumimoji="0" 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5986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Agreements: Hybrid</a:t>
            </a:r>
            <a:endParaRPr lang="en-US" dirty="0"/>
          </a:p>
        </p:txBody>
      </p:sp>
      <p:sp>
        <p:nvSpPr>
          <p:cNvPr id="3" name="Content Placeholder 2"/>
          <p:cNvSpPr>
            <a:spLocks noGrp="1"/>
          </p:cNvSpPr>
          <p:nvPr>
            <p:ph idx="1"/>
          </p:nvPr>
        </p:nvSpPr>
        <p:spPr/>
        <p:txBody>
          <a:bodyPr>
            <a:normAutofit/>
          </a:bodyPr>
          <a:lstStyle/>
          <a:p>
            <a:pPr marL="0" indent="0">
              <a:buNone/>
            </a:pPr>
            <a:r>
              <a:rPr lang="en-US" dirty="0"/>
              <a:t>Utilizes some credit and some reimbursement instead of exclusively one or the other</a:t>
            </a:r>
          </a:p>
          <a:p>
            <a:pPr marL="800100" lvl="1" indent="-342900">
              <a:spcBef>
                <a:spcPts val="600"/>
              </a:spcBef>
            </a:pPr>
            <a:r>
              <a:rPr lang="en-US" b="0" dirty="0"/>
              <a:t>Hybrid Agreements start out as a Credit Agreement for the first year and then can be modified to include Reimbursable Agreement provisions for remainder of the agreement</a:t>
            </a:r>
          </a:p>
          <a:p>
            <a:pPr marL="0" lvl="1" indent="0">
              <a:spcBef>
                <a:spcPts val="1200"/>
              </a:spcBef>
              <a:buNone/>
            </a:pPr>
            <a:r>
              <a:rPr lang="en-US" dirty="0"/>
              <a:t>Process</a:t>
            </a:r>
          </a:p>
          <a:p>
            <a:pPr marL="800100" lvl="2" indent="-342900">
              <a:spcBef>
                <a:spcPts val="600"/>
              </a:spcBef>
            </a:pPr>
            <a:r>
              <a:rPr lang="en-US" b="0" dirty="0"/>
              <a:t>Development procedures similar to a reimbursement proposal</a:t>
            </a:r>
          </a:p>
          <a:p>
            <a:pPr marL="800100" lvl="2" indent="-342900">
              <a:spcBef>
                <a:spcPts val="600"/>
              </a:spcBef>
            </a:pPr>
            <a:r>
              <a:rPr lang="en-US" b="0" dirty="0"/>
              <a:t>Agreement transformed to a formal contract document signed</a:t>
            </a:r>
            <a:br>
              <a:rPr lang="en-US" b="0" dirty="0"/>
            </a:br>
            <a:r>
              <a:rPr lang="en-US" b="0" dirty="0"/>
              <a:t>by both parties</a:t>
            </a:r>
          </a:p>
          <a:p>
            <a:pPr marL="800100" lvl="2" indent="-342900">
              <a:spcBef>
                <a:spcPts val="600"/>
              </a:spcBef>
            </a:pPr>
            <a:r>
              <a:rPr lang="en-US" b="0" dirty="0"/>
              <a:t>Proposals can be submitted to DCMA MP Program Manager (PM) and servicing DoD Component PM for consideration</a:t>
            </a:r>
          </a:p>
          <a:p>
            <a:pPr marL="800100" lvl="2" indent="-342900">
              <a:spcBef>
                <a:spcPts val="600"/>
              </a:spcBef>
            </a:pPr>
            <a:r>
              <a:rPr lang="en-US" b="0" dirty="0"/>
              <a:t>The base year (credit) amount must be proportionate with the reimbursable amount for the Option Year(s)</a:t>
            </a:r>
          </a:p>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3E6A9B-751C-4E1E-A6AD-7A708277DF0B}" type="slidenum">
              <a:rPr kumimoji="0" 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347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Started</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BDF859-B77C-4932-B7B0-12C49A93E314}"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
        <p:nvSpPr>
          <p:cNvPr id="19" name="Content Placeholder 2"/>
          <p:cNvSpPr>
            <a:spLocks noGrp="1"/>
          </p:cNvSpPr>
          <p:nvPr>
            <p:ph idx="1"/>
          </p:nvPr>
        </p:nvSpPr>
        <p:spPr>
          <a:xfrm>
            <a:off x="1798320" y="1371602"/>
            <a:ext cx="8412480" cy="5039959"/>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600"/>
              </a:spcBef>
            </a:pPr>
            <a:r>
              <a:rPr lang="en-US" kern="1200" dirty="0"/>
              <a:t>Step 1:  Establish a Counterpart</a:t>
            </a:r>
          </a:p>
          <a:p>
            <a:pPr marL="742950" lvl="1" indent="-285750">
              <a:spcBef>
                <a:spcPts val="600"/>
              </a:spcBef>
            </a:pPr>
            <a:r>
              <a:rPr lang="en-US" b="0" kern="1200" dirty="0"/>
              <a:t>Mentors and Protégés are solely responsible for finding their counterpart. DoD participation in the teaming of Mentors and Protégés is prohibited. We strongly encourage firms to explore existing business relationships in an effort to establish a Mentor-Protégé relationship.</a:t>
            </a:r>
          </a:p>
          <a:p>
            <a:pPr marL="742950" lvl="1" indent="-285750">
              <a:spcBef>
                <a:spcPts val="600"/>
              </a:spcBef>
            </a:pPr>
            <a:r>
              <a:rPr lang="en-US" i="1" kern="1200" dirty="0">
                <a:solidFill>
                  <a:schemeClr val="accent6"/>
                </a:solidFill>
              </a:rPr>
              <a:t>Communication, Compatibility, and Commitment are key to a successful Agreement!</a:t>
            </a:r>
          </a:p>
          <a:p>
            <a:pPr marL="742950" lvl="1" indent="-285750">
              <a:spcBef>
                <a:spcPts val="600"/>
              </a:spcBef>
            </a:pPr>
            <a:r>
              <a:rPr lang="en-US" b="0" kern="1200" dirty="0"/>
              <a:t>Mentor, if not already approved, needs to submit a MPP Mentor Application to DoD OSBP</a:t>
            </a:r>
          </a:p>
          <a:p>
            <a:pPr marL="1200150" lvl="2" indent="-285750">
              <a:spcBef>
                <a:spcPts val="600"/>
              </a:spcBef>
            </a:pPr>
            <a:r>
              <a:rPr lang="en-US" sz="1800" b="0" kern="1200" dirty="0"/>
              <a:t>Located at: </a:t>
            </a:r>
            <a:r>
              <a:rPr lang="en-US" sz="1800" b="0" u="sng" kern="1200" dirty="0"/>
              <a:t>https://business.defense.gov/Programs/Mentor-Protege-Program/MPP-Resources/</a:t>
            </a:r>
          </a:p>
          <a:p>
            <a:pPr marL="569913" lvl="1" indent="0">
              <a:spcBef>
                <a:spcPts val="600"/>
              </a:spcBef>
              <a:buNone/>
            </a:pPr>
            <a:endParaRPr lang="en-US" b="0" kern="1200" dirty="0"/>
          </a:p>
        </p:txBody>
      </p:sp>
    </p:spTree>
    <p:extLst>
      <p:ext uri="{BB962C8B-B14F-4D97-AF65-F5344CB8AC3E}">
        <p14:creationId xmlns:p14="http://schemas.microsoft.com/office/powerpoint/2010/main" val="137780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Started</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BDF859-B77C-4932-B7B0-12C49A93E314}"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
        <p:nvSpPr>
          <p:cNvPr id="19" name="Content Placeholder 2"/>
          <p:cNvSpPr>
            <a:spLocks noGrp="1"/>
          </p:cNvSpPr>
          <p:nvPr>
            <p:ph idx="1"/>
          </p:nvPr>
        </p:nvSpPr>
        <p:spPr>
          <a:xfrm>
            <a:off x="1798320" y="1371602"/>
            <a:ext cx="8412480" cy="5039959"/>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600"/>
              </a:spcBef>
            </a:pPr>
            <a:r>
              <a:rPr lang="en-US" kern="1200" dirty="0"/>
              <a:t>Step 2: Develop Agreement</a:t>
            </a:r>
          </a:p>
          <a:p>
            <a:pPr marL="742950" lvl="1" indent="-285750">
              <a:spcBef>
                <a:spcPts val="600"/>
              </a:spcBef>
            </a:pPr>
            <a:r>
              <a:rPr lang="en-US" sz="1800" b="0" kern="1200" dirty="0"/>
              <a:t>Perform a thorough needs assessment of the Protégé.  This includes assessing both:</a:t>
            </a:r>
          </a:p>
          <a:p>
            <a:pPr marL="1195388" lvl="2" indent="-285750">
              <a:spcBef>
                <a:spcPts val="600"/>
              </a:spcBef>
            </a:pPr>
            <a:r>
              <a:rPr lang="en-US" sz="1800" b="0" kern="1200" dirty="0"/>
              <a:t>Engineering and technical assistance needs and the</a:t>
            </a:r>
          </a:p>
          <a:p>
            <a:pPr marL="1195388" lvl="2" indent="-285750">
              <a:spcBef>
                <a:spcPts val="600"/>
              </a:spcBef>
            </a:pPr>
            <a:r>
              <a:rPr lang="en-US" sz="1800" b="0" kern="1200" dirty="0"/>
              <a:t>General business development assistance needs.</a:t>
            </a:r>
          </a:p>
          <a:p>
            <a:pPr marL="742950" lvl="1" indent="-285750">
              <a:spcBef>
                <a:spcPts val="600"/>
              </a:spcBef>
            </a:pPr>
            <a:r>
              <a:rPr lang="en-US" sz="1800" b="0" kern="1200" dirty="0"/>
              <a:t>Developmental assistance should align with the Protégé's strategic vision.</a:t>
            </a:r>
          </a:p>
          <a:p>
            <a:pPr marL="742950" lvl="1" indent="-285750">
              <a:spcBef>
                <a:spcPts val="600"/>
              </a:spcBef>
            </a:pPr>
            <a:r>
              <a:rPr lang="en-US" sz="1800" b="0" kern="1200" dirty="0"/>
              <a:t>Identify the quantitative and qualitative benefits to DoD</a:t>
            </a:r>
          </a:p>
          <a:p>
            <a:pPr marL="742950" lvl="1" indent="-285750">
              <a:spcBef>
                <a:spcPts val="600"/>
              </a:spcBef>
            </a:pPr>
            <a:r>
              <a:rPr lang="en-US" sz="1800" b="0" kern="1200" dirty="0"/>
              <a:t>Develop the future statement of work, to include measurable milestones and identification of possible Authorized Subcontractors.</a:t>
            </a:r>
          </a:p>
          <a:p>
            <a:pPr marL="742950" lvl="1" indent="-285750">
              <a:spcBef>
                <a:spcPts val="600"/>
              </a:spcBef>
            </a:pPr>
            <a:r>
              <a:rPr lang="en-US" sz="1800" b="0" kern="1200" dirty="0"/>
              <a:t>Determine the Type of Agreement (reimbursable, credit, or hybrid)</a:t>
            </a:r>
          </a:p>
          <a:p>
            <a:pPr marL="742950" lvl="1" indent="-285750">
              <a:spcBef>
                <a:spcPts val="600"/>
              </a:spcBef>
            </a:pPr>
            <a:r>
              <a:rPr lang="en-US" sz="1800" i="1" kern="1200" dirty="0">
                <a:solidFill>
                  <a:schemeClr val="accent6"/>
                </a:solidFill>
              </a:rPr>
              <a:t>Communication, Compatibility, and Commitment are key to a successful Agreement!</a:t>
            </a:r>
          </a:p>
        </p:txBody>
      </p:sp>
    </p:spTree>
    <p:extLst>
      <p:ext uri="{BB962C8B-B14F-4D97-AF65-F5344CB8AC3E}">
        <p14:creationId xmlns:p14="http://schemas.microsoft.com/office/powerpoint/2010/main" val="3353212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Started</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BDF859-B77C-4932-B7B0-12C49A93E314}"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
        <p:nvSpPr>
          <p:cNvPr id="19" name="Content Placeholder 2"/>
          <p:cNvSpPr>
            <a:spLocks noGrp="1"/>
          </p:cNvSpPr>
          <p:nvPr>
            <p:ph idx="1"/>
          </p:nvPr>
        </p:nvSpPr>
        <p:spPr>
          <a:xfrm>
            <a:off x="1798320" y="1371602"/>
            <a:ext cx="8412480" cy="4986169"/>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600"/>
              </a:spcBef>
            </a:pPr>
            <a:r>
              <a:rPr lang="en-US" kern="1200" dirty="0"/>
              <a:t>Step 3: Submit Agreement Proposal</a:t>
            </a:r>
          </a:p>
          <a:p>
            <a:pPr marL="742950">
              <a:spcBef>
                <a:spcPts val="600"/>
              </a:spcBef>
            </a:pPr>
            <a:r>
              <a:rPr lang="en-US" b="0" kern="1200" dirty="0"/>
              <a:t>Directly reimbursed agreement applications</a:t>
            </a:r>
          </a:p>
          <a:p>
            <a:pPr marL="1200150" lvl="1" indent="-285750">
              <a:spcBef>
                <a:spcPts val="600"/>
              </a:spcBef>
            </a:pPr>
            <a:r>
              <a:rPr lang="en-US" b="0" kern="1200" dirty="0"/>
              <a:t>Submitted to the Service or Component Small Business Office.</a:t>
            </a:r>
          </a:p>
          <a:p>
            <a:pPr marL="742950">
              <a:spcBef>
                <a:spcPts val="600"/>
              </a:spcBef>
            </a:pPr>
            <a:r>
              <a:rPr lang="en-US" b="0" kern="1200" dirty="0"/>
              <a:t>Credit agreement applications</a:t>
            </a:r>
          </a:p>
          <a:p>
            <a:pPr marL="1200150" lvl="1" indent="-285750">
              <a:spcBef>
                <a:spcPts val="600"/>
              </a:spcBef>
            </a:pPr>
            <a:r>
              <a:rPr lang="en-US" b="0" kern="1200" dirty="0"/>
              <a:t>Submitted to the Defense Contract Management Agency (DCMA)</a:t>
            </a:r>
          </a:p>
          <a:p>
            <a:pPr marL="742950">
              <a:spcBef>
                <a:spcPts val="600"/>
              </a:spcBef>
            </a:pPr>
            <a:r>
              <a:rPr lang="en-US" b="0" kern="1200" dirty="0"/>
              <a:t>Hybrid agreement applications</a:t>
            </a:r>
          </a:p>
          <a:p>
            <a:pPr marL="1257300" lvl="1" indent="-342900">
              <a:spcBef>
                <a:spcPts val="600"/>
              </a:spcBef>
            </a:pPr>
            <a:r>
              <a:rPr lang="en-US" b="0" kern="1200" dirty="0"/>
              <a:t>Submitted to the Service or Component Small Business Office and</a:t>
            </a:r>
          </a:p>
          <a:p>
            <a:pPr marL="1257300" lvl="1" indent="-342900">
              <a:spcBef>
                <a:spcPts val="600"/>
              </a:spcBef>
            </a:pPr>
            <a:r>
              <a:rPr lang="en-US" b="0" kern="1200" dirty="0"/>
              <a:t>DCMA.</a:t>
            </a:r>
          </a:p>
          <a:p>
            <a:pPr marL="225425" indent="0">
              <a:buNone/>
            </a:pPr>
            <a:endParaRPr lang="en-US" dirty="0"/>
          </a:p>
        </p:txBody>
      </p:sp>
    </p:spTree>
    <p:extLst>
      <p:ext uri="{BB962C8B-B14F-4D97-AF65-F5344CB8AC3E}">
        <p14:creationId xmlns:p14="http://schemas.microsoft.com/office/powerpoint/2010/main" val="771031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Started</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BDF859-B77C-4932-B7B0-12C49A93E314}"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
        <p:nvSpPr>
          <p:cNvPr id="19" name="Content Placeholder 2"/>
          <p:cNvSpPr>
            <a:spLocks noGrp="1"/>
          </p:cNvSpPr>
          <p:nvPr>
            <p:ph idx="1"/>
          </p:nvPr>
        </p:nvSpPr>
        <p:spPr>
          <a:xfrm>
            <a:off x="1798320" y="1371602"/>
            <a:ext cx="8412480" cy="4986169"/>
          </a:xfrm>
          <a:noFill/>
          <a:ln w="9525">
            <a:noFill/>
            <a:miter lim="800000"/>
            <a:headEnd/>
            <a:tailEnd/>
          </a:ln>
        </p:spPr>
        <p:txBody>
          <a:bodyPr vert="horz" wrap="square" lIns="91440" tIns="45720" rIns="91440" bIns="45720" numCol="1" anchor="t" anchorCtr="0" compatLnSpc="1">
            <a:prstTxWarp prst="textNoShape">
              <a:avLst/>
            </a:prstTxWarp>
          </a:bodyPr>
          <a:lstStyle/>
          <a:p>
            <a:r>
              <a:rPr lang="en-US" kern="1200" dirty="0"/>
              <a:t>Step 4: Start Agreement</a:t>
            </a:r>
          </a:p>
          <a:p>
            <a:pPr marL="742950" lvl="1" indent="-285750"/>
            <a:r>
              <a:rPr lang="en-US" b="0" dirty="0"/>
              <a:t>Credit agreements start on the date they are approved.</a:t>
            </a:r>
          </a:p>
          <a:p>
            <a:pPr marL="742950" lvl="1" indent="-285750"/>
            <a:r>
              <a:rPr lang="en-US" b="0" dirty="0"/>
              <a:t>Directly reimbursed agreements start on the date the contract is signed and funds are obligated to the contract.</a:t>
            </a:r>
          </a:p>
          <a:p>
            <a:pPr marL="0" indent="0">
              <a:spcBef>
                <a:spcPts val="600"/>
              </a:spcBef>
              <a:buNone/>
            </a:pPr>
            <a:endParaRPr lang="en-US" b="0" dirty="0"/>
          </a:p>
          <a:p>
            <a:r>
              <a:rPr lang="en-US" kern="1200" dirty="0"/>
              <a:t>Step 5: Reporting</a:t>
            </a:r>
          </a:p>
          <a:p>
            <a:pPr marL="742950" lvl="1" indent="-285750"/>
            <a:r>
              <a:rPr lang="en-US" b="0" dirty="0"/>
              <a:t>Air Force requires monthly reports and quarterly program management reviews.</a:t>
            </a:r>
          </a:p>
          <a:p>
            <a:pPr marL="742950" lvl="1" indent="-285750"/>
            <a:r>
              <a:rPr lang="en-US" b="0" dirty="0"/>
              <a:t>DCMA conducts semi-annual and annual performance reviews.</a:t>
            </a:r>
          </a:p>
          <a:p>
            <a:pPr marL="742950" lvl="1" indent="-285750"/>
            <a:r>
              <a:rPr lang="en-US" b="0" dirty="0"/>
              <a:t>Protégé is required to report annually with DCMA for five years after completion of each DoD MPP agreement.</a:t>
            </a:r>
          </a:p>
        </p:txBody>
      </p:sp>
    </p:spTree>
    <p:extLst>
      <p:ext uri="{BB962C8B-B14F-4D97-AF65-F5344CB8AC3E}">
        <p14:creationId xmlns:p14="http://schemas.microsoft.com/office/powerpoint/2010/main" val="69711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4FB1B5-CA13-4CF3-BD54-23FD68CD6EE4}" type="slidenum">
              <a:rPr kumimoji="0" lang="en-US"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
        <p:nvSpPr>
          <p:cNvPr id="13315" name="Rectangle 3"/>
          <p:cNvSpPr>
            <a:spLocks noChangeArrowheads="1"/>
          </p:cNvSpPr>
          <p:nvPr/>
        </p:nvSpPr>
        <p:spPr bwMode="auto">
          <a:xfrm>
            <a:off x="1981200" y="1941513"/>
            <a:ext cx="83058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151C77"/>
                </a:solidFill>
                <a:effectLst/>
                <a:uLnTx/>
                <a:uFillTx/>
                <a:latin typeface="Arial" panose="020B0604020202020204" pitchFamily="34" charset="0"/>
                <a:ea typeface="+mn-ea"/>
                <a:cs typeface="+mn-cs"/>
              </a:rPr>
              <a:t>Mentor Protégé Program</a:t>
            </a:r>
            <a:br>
              <a:rPr kumimoji="0" lang="en-US" altLang="en-US" sz="4400" b="1" i="0" u="none" strike="noStrike" kern="1200" cap="none" spc="0" normalizeH="0" baseline="0" noProof="0" dirty="0">
                <a:ln>
                  <a:noFill/>
                </a:ln>
                <a:solidFill>
                  <a:srgbClr val="151C77"/>
                </a:solidFill>
                <a:effectLst/>
                <a:uLnTx/>
                <a:uFillTx/>
                <a:latin typeface="Arial" panose="020B0604020202020204" pitchFamily="34" charset="0"/>
                <a:ea typeface="+mn-ea"/>
                <a:cs typeface="+mn-cs"/>
              </a:rPr>
            </a:br>
            <a:endPar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316" name="Rectangle 4"/>
          <p:cNvSpPr>
            <a:spLocks noChangeArrowheads="1"/>
          </p:cNvSpPr>
          <p:nvPr/>
        </p:nvSpPr>
        <p:spPr bwMode="auto">
          <a:xfrm>
            <a:off x="5403850" y="4948241"/>
            <a:ext cx="49799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Mr. David Sikora</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SAF/SB</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Feb 2023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Version 2.0</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Rectangle 3"/>
          <p:cNvSpPr>
            <a:spLocks noChangeArrowheads="1"/>
          </p:cNvSpPr>
          <p:nvPr/>
        </p:nvSpPr>
        <p:spPr bwMode="auto">
          <a:xfrm>
            <a:off x="1798320" y="1371600"/>
            <a:ext cx="8478982" cy="5029200"/>
          </a:xfrm>
          <a:prstGeom prst="rect">
            <a:avLst/>
          </a:prstGeom>
          <a:noFill/>
          <a:ln w="9525">
            <a:noFill/>
            <a:miter lim="800000"/>
            <a:headEnd/>
            <a:tailEnd/>
          </a:ln>
          <a:effectLst/>
        </p:spPr>
        <p:txBody>
          <a:bodyPr/>
          <a:lstStyle/>
          <a:p>
            <a:pPr marL="0" marR="0" lvl="0" indent="0" algn="l" defTabSz="914400" rtl="0" eaLnBrk="0" fontAlgn="base" latinLnBrk="0" hangingPunct="0">
              <a:lnSpc>
                <a:spcPct val="100000"/>
              </a:lnSpc>
              <a:spcBef>
                <a:spcPts val="818"/>
              </a:spcBef>
              <a:spcAft>
                <a:spcPct val="0"/>
              </a:spcAft>
              <a:buClr>
                <a:srgbClr val="151C77"/>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Mentor</a:t>
            </a:r>
          </a:p>
          <a:p>
            <a:pPr marL="768930" marR="0" lvl="1" indent="-311730" algn="l" defTabSz="914400" rtl="0" eaLnBrk="0" fontAlgn="base" latinLnBrk="0" hangingPunct="0">
              <a:lnSpc>
                <a:spcPct val="100000"/>
              </a:lnSpc>
              <a:spcBef>
                <a:spcPts val="818"/>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Recognize the Protégés limitations (resources and schedule)</a:t>
            </a:r>
          </a:p>
          <a:p>
            <a:pPr marL="768930" marR="0" lvl="1" indent="-311730" algn="l" defTabSz="914400" rtl="0" eaLnBrk="0" fontAlgn="base" latinLnBrk="0" hangingPunct="0">
              <a:lnSpc>
                <a:spcPct val="100000"/>
              </a:lnSpc>
              <a:spcBef>
                <a:spcPts val="818"/>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Focus on the critical areas the Protégé needs in order to rise to the next level of qualifications for competitiveness for both prime and subcontract opportunities</a:t>
            </a:r>
          </a:p>
          <a:p>
            <a:pPr marL="768930" marR="0" lvl="1" indent="-311730" algn="l" defTabSz="914400" rtl="0" eaLnBrk="0" fontAlgn="base" latinLnBrk="0" hangingPunct="0">
              <a:lnSpc>
                <a:spcPct val="100000"/>
              </a:lnSpc>
              <a:spcBef>
                <a:spcPts val="818"/>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Authorized Subcontractors can be vital members of the team</a:t>
            </a:r>
          </a:p>
          <a:p>
            <a:pPr marL="0" marR="0" lvl="1" indent="0" algn="l" defTabSz="914400" rtl="0" eaLnBrk="0" fontAlgn="base" latinLnBrk="0" hangingPunct="0">
              <a:lnSpc>
                <a:spcPct val="100000"/>
              </a:lnSpc>
              <a:spcBef>
                <a:spcPts val="818"/>
              </a:spcBef>
              <a:spcAft>
                <a:spcPct val="0"/>
              </a:spcAft>
              <a:buClr>
                <a:srgbClr val="151C77"/>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Protégé</a:t>
            </a:r>
          </a:p>
          <a:p>
            <a:pPr marL="767488" marR="0" lvl="1" indent="-310288" algn="l" defTabSz="914400" rtl="0" eaLnBrk="0" fontAlgn="base" latinLnBrk="0" hangingPunct="0">
              <a:lnSpc>
                <a:spcPct val="100000"/>
              </a:lnSpc>
              <a:spcBef>
                <a:spcPts val="818"/>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Realistically evaluate the level of investment needed (time and money)</a:t>
            </a:r>
          </a:p>
          <a:p>
            <a:pPr marL="767488" marR="0" lvl="1" indent="-310288" algn="l" defTabSz="914400" rtl="0" eaLnBrk="0" fontAlgn="base" latinLnBrk="0" hangingPunct="0">
              <a:lnSpc>
                <a:spcPct val="100000"/>
              </a:lnSpc>
              <a:spcBef>
                <a:spcPts val="818"/>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First priority is being a business, somewhere after is being a Protégé</a:t>
            </a:r>
          </a:p>
          <a:p>
            <a:pPr marL="768930" marR="0" lvl="1" indent="-311730" algn="l" defTabSz="914400" rtl="0" eaLnBrk="0" fontAlgn="base" latinLnBrk="0" hangingPunct="0">
              <a:lnSpc>
                <a:spcPct val="100000"/>
              </a:lnSpc>
              <a:spcBef>
                <a:spcPts val="818"/>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Focus on the critical areas….</a:t>
            </a:r>
          </a:p>
          <a:p>
            <a:pPr marL="767488" marR="0" lvl="1" indent="-310288" algn="l" defTabSz="914400" rtl="0" eaLnBrk="0" fontAlgn="base" latinLnBrk="0" hangingPunct="0">
              <a:lnSpc>
                <a:spcPct val="100000"/>
              </a:lnSpc>
              <a:spcBef>
                <a:spcPts val="818"/>
              </a:spcBef>
              <a:spcAft>
                <a:spcPct val="0"/>
              </a:spcAft>
              <a:buClr>
                <a:srgbClr val="151C77"/>
              </a:buClr>
              <a:buSzPct val="80000"/>
              <a:buFont typeface="Wingdings" panose="05000000000000000000" pitchFamily="2" charset="2"/>
              <a:buChar char="n"/>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Don’t be afraid to ask for assistance</a:t>
            </a:r>
          </a:p>
          <a:p>
            <a:pPr marL="0" marR="0" lvl="0" indent="0" algn="l" defTabSz="914400" rtl="0" eaLnBrk="0" fontAlgn="base" latinLnBrk="0" hangingPunct="0">
              <a:lnSpc>
                <a:spcPct val="100000"/>
              </a:lnSpc>
              <a:spcBef>
                <a:spcPts val="818"/>
              </a:spcBef>
              <a:spcAft>
                <a:spcPct val="0"/>
              </a:spcAft>
              <a:buClr>
                <a:srgbClr val="151C77"/>
              </a:buClr>
              <a:buSzPct val="80000"/>
              <a:buFontTx/>
              <a:buNone/>
              <a:tabLst/>
              <a:defRPr/>
            </a:pPr>
            <a:r>
              <a:rPr kumimoji="0" lang="en-US" sz="2000" b="1" i="1" u="none" strike="noStrike" kern="1200" cap="none" spc="0" normalizeH="0" baseline="0" noProof="0" dirty="0">
                <a:ln>
                  <a:noFill/>
                </a:ln>
                <a:solidFill>
                  <a:srgbClr val="2D2DB9"/>
                </a:solidFill>
                <a:effectLst/>
                <a:uLnTx/>
                <a:uFillTx/>
                <a:latin typeface="Arial"/>
                <a:ea typeface="+mn-ea"/>
                <a:cs typeface="+mn-cs"/>
              </a:rPr>
              <a:t>Communication is key to success!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F32B183-CC34-4C2E-8E11-272399973A2E}"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
        <p:nvSpPr>
          <p:cNvPr id="6" name="Rectangle 7"/>
          <p:cNvSpPr>
            <a:spLocks noGrp="1" noChangeArrowheads="1"/>
          </p:cNvSpPr>
          <p:nvPr>
            <p:ph type="sldNum" sz="quarter" idx="11"/>
          </p:nvPr>
        </p:nvSpPr>
        <p:spPr>
          <a:xfrm>
            <a:off x="9512300" y="6524625"/>
            <a:ext cx="1143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4FB1B5-CA13-4CF3-BD54-23FD68CD6EE4}" type="slidenum">
              <a:rPr kumimoji="0" lang="en-US"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
        <p:nvSpPr>
          <p:cNvPr id="7" name="Rectangle 2"/>
          <p:cNvSpPr txBox="1">
            <a:spLocks noChangeArrowheads="1"/>
          </p:cNvSpPr>
          <p:nvPr/>
        </p:nvSpPr>
        <p:spPr bwMode="auto">
          <a:xfrm>
            <a:off x="3187700" y="76200"/>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151C77"/>
                </a:solidFill>
                <a:effectLst/>
                <a:uLnTx/>
                <a:uFillTx/>
                <a:latin typeface="Arial"/>
                <a:ea typeface="+mj-ea"/>
                <a:cs typeface="+mj-cs"/>
              </a:rPr>
              <a:t>Helpful Hints</a:t>
            </a:r>
          </a:p>
        </p:txBody>
      </p:sp>
    </p:spTree>
    <p:extLst>
      <p:ext uri="{BB962C8B-B14F-4D97-AF65-F5344CB8AC3E}">
        <p14:creationId xmlns:p14="http://schemas.microsoft.com/office/powerpoint/2010/main" val="2065659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3253-05C9-A969-CA20-07F558A75432}"/>
              </a:ext>
            </a:extLst>
          </p:cNvPr>
          <p:cNvSpPr>
            <a:spLocks noGrp="1"/>
          </p:cNvSpPr>
          <p:nvPr>
            <p:ph type="title"/>
          </p:nvPr>
        </p:nvSpPr>
        <p:spPr/>
        <p:txBody>
          <a:bodyPr/>
          <a:lstStyle/>
          <a:p>
            <a:pPr>
              <a:spcBef>
                <a:spcPts val="1200"/>
              </a:spcBef>
              <a:spcAft>
                <a:spcPts val="0"/>
              </a:spcAft>
            </a:pPr>
            <a:r>
              <a:rPr lang="en-US" altLang="en-US" sz="2000" dirty="0"/>
              <a:t>DEPARTMENT OF THE AIR FORCE (DAF)</a:t>
            </a:r>
            <a:br>
              <a:rPr lang="en-US" altLang="en-US" sz="2000" dirty="0"/>
            </a:br>
            <a:br>
              <a:rPr lang="en-US" altLang="en-US" sz="800" dirty="0"/>
            </a:br>
            <a:r>
              <a:rPr lang="en-US" altLang="en-US" sz="2000" dirty="0"/>
              <a:t>OFFICE OF SMALL BUSINESS PROGRAMS (SAF/SB) </a:t>
            </a:r>
            <a:endParaRPr lang="en-US" sz="2000" dirty="0"/>
          </a:p>
        </p:txBody>
      </p:sp>
      <p:sp>
        <p:nvSpPr>
          <p:cNvPr id="3" name="Content Placeholder 2">
            <a:extLst>
              <a:ext uri="{FF2B5EF4-FFF2-40B4-BE49-F238E27FC236}">
                <a16:creationId xmlns:a16="http://schemas.microsoft.com/office/drawing/2014/main" id="{E088ADE6-1F0D-5888-B02C-4EFEB23FBD77}"/>
              </a:ext>
            </a:extLst>
          </p:cNvPr>
          <p:cNvSpPr>
            <a:spLocks noGrp="1"/>
          </p:cNvSpPr>
          <p:nvPr>
            <p:ph idx="1"/>
          </p:nvPr>
        </p:nvSpPr>
        <p:spPr>
          <a:xfrm>
            <a:off x="1800228" y="5648328"/>
            <a:ext cx="8397875" cy="725805"/>
          </a:xfrm>
        </p:spPr>
        <p:txBody>
          <a:bodyPr/>
          <a:lstStyle/>
          <a:p>
            <a:pPr marL="0" indent="0" algn="ctr">
              <a:buNone/>
              <a:defRPr/>
            </a:pPr>
            <a:r>
              <a:rPr lang="en-US" altLang="en-US" sz="1800" dirty="0">
                <a:solidFill>
                  <a:srgbClr val="000000"/>
                </a:solidFill>
                <a:latin typeface="Arial" panose="020B0604020202020204" pitchFamily="34" charset="0"/>
                <a:cs typeface="Arial" panose="020B0604020202020204" pitchFamily="34" charset="0"/>
              </a:rPr>
              <a:t>Website: </a:t>
            </a:r>
            <a:r>
              <a:rPr lang="en-US" altLang="en-US" sz="1800" dirty="0">
                <a:solidFill>
                  <a:srgbClr val="002060"/>
                </a:solidFill>
                <a:latin typeface="Arial" panose="020B0604020202020204" pitchFamily="34" charset="0"/>
                <a:cs typeface="Arial" panose="020B0604020202020204" pitchFamily="34" charset="0"/>
              </a:rPr>
              <a:t>www.airforcesmallbiz.af.mil</a:t>
            </a:r>
          </a:p>
          <a:p>
            <a:pPr marL="0" indent="0" algn="ctr">
              <a:buNone/>
              <a:defRPr/>
            </a:pPr>
            <a:r>
              <a:rPr lang="en-US" altLang="en-US" sz="1800" dirty="0">
                <a:solidFill>
                  <a:srgbClr val="000000"/>
                </a:solidFill>
                <a:latin typeface="Arial" panose="020B0604020202020204" pitchFamily="34" charset="0"/>
                <a:cs typeface="Arial" panose="020B0604020202020204" pitchFamily="34" charset="0"/>
              </a:rPr>
              <a:t>Email: </a:t>
            </a:r>
            <a:r>
              <a:rPr lang="en-US" sz="1800" dirty="0">
                <a:solidFill>
                  <a:srgbClr val="002060"/>
                </a:solidFill>
                <a:latin typeface="Arial"/>
              </a:rPr>
              <a:t>SAF.SB.workflow@us.af.mil </a:t>
            </a:r>
            <a:br>
              <a:rPr lang="en-US" altLang="en-US" sz="1800" dirty="0">
                <a:solidFill>
                  <a:srgbClr val="002060"/>
                </a:solidFill>
                <a:latin typeface="Arial"/>
              </a:rPr>
            </a:br>
            <a:endParaRPr lang="en-US" sz="1800" dirty="0">
              <a:solidFill>
                <a:srgbClr val="002060"/>
              </a:solidFill>
            </a:endParaRPr>
          </a:p>
        </p:txBody>
      </p:sp>
      <p:sp>
        <p:nvSpPr>
          <p:cNvPr id="4" name="Slide Number Placeholder 3">
            <a:extLst>
              <a:ext uri="{FF2B5EF4-FFF2-40B4-BE49-F238E27FC236}">
                <a16:creationId xmlns:a16="http://schemas.microsoft.com/office/drawing/2014/main" id="{150EB824-86B6-C447-5B46-EF5A83FD8BB8}"/>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BDF859-B77C-4932-B7B0-12C49A93E314}"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03872F80-DE1B-F0DA-7A11-AC96414A21EF}"/>
              </a:ext>
            </a:extLst>
          </p:cNvPr>
          <p:cNvSpPr txBox="1"/>
          <p:nvPr/>
        </p:nvSpPr>
        <p:spPr>
          <a:xfrm>
            <a:off x="2500149" y="4743453"/>
            <a:ext cx="179777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Facebook.com/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airforcesmallbiz</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873F3316-6FE4-973C-E200-9679D7AF5D2D}"/>
              </a:ext>
            </a:extLst>
          </p:cNvPr>
          <p:cNvSpPr txBox="1"/>
          <p:nvPr/>
        </p:nvSpPr>
        <p:spPr>
          <a:xfrm>
            <a:off x="8027091" y="4743453"/>
            <a:ext cx="1732783"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Twitter.com/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AFSmallBiz</a:t>
            </a:r>
          </a:p>
        </p:txBody>
      </p:sp>
      <p:sp>
        <p:nvSpPr>
          <p:cNvPr id="7" name="TextBox 6">
            <a:extLst>
              <a:ext uri="{FF2B5EF4-FFF2-40B4-BE49-F238E27FC236}">
                <a16:creationId xmlns:a16="http://schemas.microsoft.com/office/drawing/2014/main" id="{EBB4CEAF-FF8B-95B2-8E29-3B2E27058FA7}"/>
              </a:ext>
            </a:extLst>
          </p:cNvPr>
          <p:cNvSpPr txBox="1"/>
          <p:nvPr/>
        </p:nvSpPr>
        <p:spPr>
          <a:xfrm>
            <a:off x="5089352" y="4743453"/>
            <a:ext cx="2031098"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LinkedIn.com/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airforcesmallbiz</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5B3EA23C-AA76-D27F-06EA-25C097965F0F}"/>
              </a:ext>
            </a:extLst>
          </p:cNvPr>
          <p:cNvPicPr>
            <a:picLocks noChangeAspect="1"/>
          </p:cNvPicPr>
          <p:nvPr/>
        </p:nvPicPr>
        <p:blipFill>
          <a:blip r:embed="rId2"/>
          <a:stretch>
            <a:fillRect/>
          </a:stretch>
        </p:blipFill>
        <p:spPr>
          <a:xfrm>
            <a:off x="8321980" y="3554730"/>
            <a:ext cx="1143000" cy="1143000"/>
          </a:xfrm>
          <a:prstGeom prst="rect">
            <a:avLst/>
          </a:prstGeom>
        </p:spPr>
      </p:pic>
      <p:pic>
        <p:nvPicPr>
          <p:cNvPr id="9" name="Picture 8">
            <a:extLst>
              <a:ext uri="{FF2B5EF4-FFF2-40B4-BE49-F238E27FC236}">
                <a16:creationId xmlns:a16="http://schemas.microsoft.com/office/drawing/2014/main" id="{E8041FF5-E076-8947-4D8C-C3971C10E5A9}"/>
              </a:ext>
            </a:extLst>
          </p:cNvPr>
          <p:cNvPicPr>
            <a:picLocks noChangeAspect="1"/>
          </p:cNvPicPr>
          <p:nvPr/>
        </p:nvPicPr>
        <p:blipFill>
          <a:blip r:embed="rId3"/>
          <a:stretch>
            <a:fillRect/>
          </a:stretch>
        </p:blipFill>
        <p:spPr>
          <a:xfrm>
            <a:off x="2500149" y="3554733"/>
            <a:ext cx="1634454" cy="1198029"/>
          </a:xfrm>
          <a:prstGeom prst="rect">
            <a:avLst/>
          </a:prstGeom>
        </p:spPr>
      </p:pic>
      <p:pic>
        <p:nvPicPr>
          <p:cNvPr id="10" name="Picture 9">
            <a:extLst>
              <a:ext uri="{FF2B5EF4-FFF2-40B4-BE49-F238E27FC236}">
                <a16:creationId xmlns:a16="http://schemas.microsoft.com/office/drawing/2014/main" id="{98D28EA1-1DAC-BF4D-39A7-19CD10CB3F4B}"/>
              </a:ext>
            </a:extLst>
          </p:cNvPr>
          <p:cNvPicPr>
            <a:picLocks noChangeAspect="1"/>
          </p:cNvPicPr>
          <p:nvPr/>
        </p:nvPicPr>
        <p:blipFill>
          <a:blip r:embed="rId4"/>
          <a:stretch>
            <a:fillRect/>
          </a:stretch>
        </p:blipFill>
        <p:spPr>
          <a:xfrm>
            <a:off x="5533401" y="3554730"/>
            <a:ext cx="1143000" cy="1143000"/>
          </a:xfrm>
          <a:prstGeom prst="rect">
            <a:avLst/>
          </a:prstGeom>
        </p:spPr>
      </p:pic>
      <p:pic>
        <p:nvPicPr>
          <p:cNvPr id="11" name="Picture 10">
            <a:extLst>
              <a:ext uri="{FF2B5EF4-FFF2-40B4-BE49-F238E27FC236}">
                <a16:creationId xmlns:a16="http://schemas.microsoft.com/office/drawing/2014/main" id="{882F3C2C-27E0-90FE-AF71-87C58BAC3A34}"/>
              </a:ext>
            </a:extLst>
          </p:cNvPr>
          <p:cNvPicPr>
            <a:picLocks noChangeAspect="1"/>
          </p:cNvPicPr>
          <p:nvPr/>
        </p:nvPicPr>
        <p:blipFill>
          <a:blip r:embed="rId5"/>
          <a:stretch>
            <a:fillRect/>
          </a:stretch>
        </p:blipFill>
        <p:spPr>
          <a:xfrm>
            <a:off x="5369368" y="1697355"/>
            <a:ext cx="1541276" cy="1655690"/>
          </a:xfrm>
          <a:prstGeom prst="rect">
            <a:avLst/>
          </a:prstGeom>
        </p:spPr>
      </p:pic>
      <p:sp>
        <p:nvSpPr>
          <p:cNvPr id="12" name="TextBox 11">
            <a:extLst>
              <a:ext uri="{FF2B5EF4-FFF2-40B4-BE49-F238E27FC236}">
                <a16:creationId xmlns:a16="http://schemas.microsoft.com/office/drawing/2014/main" id="{4ED17A60-F4E6-A639-D2E2-E23D1A38D42A}"/>
              </a:ext>
            </a:extLst>
          </p:cNvPr>
          <p:cNvSpPr txBox="1"/>
          <p:nvPr/>
        </p:nvSpPr>
        <p:spPr>
          <a:xfrm>
            <a:off x="5083620" y="1323975"/>
            <a:ext cx="2031097"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Website QR Code</a:t>
            </a:r>
            <a:endPar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2444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3806-2766-6AC4-930D-826F68C36EB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375FA43-F71A-2D1D-8927-EFFB8E6122AD}"/>
              </a:ext>
            </a:extLst>
          </p:cNvPr>
          <p:cNvSpPr>
            <a:spLocks noGrp="1"/>
          </p:cNvSpPr>
          <p:nvPr>
            <p:ph idx="1"/>
          </p:nvPr>
        </p:nvSpPr>
        <p:spPr>
          <a:xfrm>
            <a:off x="383458" y="1962150"/>
            <a:ext cx="2551471" cy="3829050"/>
          </a:xfrm>
        </p:spPr>
        <p:txBody>
          <a:bodyPr/>
          <a:lstStyle/>
          <a:p>
            <a:r>
              <a:rPr lang="en-US" dirty="0"/>
              <a:t>www.secnav.navy.mil/smallbusiness/pages/mentor-protege.aspx</a:t>
            </a:r>
          </a:p>
        </p:txBody>
      </p:sp>
      <p:sp>
        <p:nvSpPr>
          <p:cNvPr id="4" name="Footer Placeholder 3">
            <a:extLst>
              <a:ext uri="{FF2B5EF4-FFF2-40B4-BE49-F238E27FC236}">
                <a16:creationId xmlns:a16="http://schemas.microsoft.com/office/drawing/2014/main" id="{73197936-5E1A-5F75-EF2B-E272479725AB}"/>
              </a:ext>
            </a:extLst>
          </p:cNvPr>
          <p:cNvSpPr>
            <a:spLocks noGrp="1"/>
          </p:cNvSpPr>
          <p:nvPr>
            <p:ph type="ftr" sz="quarter" idx="11"/>
          </p:nvPr>
        </p:nvSpPr>
        <p:spPr/>
        <p:txBody>
          <a:bodyPr/>
          <a:lstStyle/>
          <a:p>
            <a:r>
              <a:rPr lang="en-US" dirty="0"/>
              <a:t>Unclassified</a:t>
            </a:r>
          </a:p>
        </p:txBody>
      </p:sp>
      <p:pic>
        <p:nvPicPr>
          <p:cNvPr id="6" name="Picture 5">
            <a:extLst>
              <a:ext uri="{FF2B5EF4-FFF2-40B4-BE49-F238E27FC236}">
                <a16:creationId xmlns:a16="http://schemas.microsoft.com/office/drawing/2014/main" id="{698C2235-9B1A-1F0E-4D7D-14FDB83A9F37}"/>
              </a:ext>
            </a:extLst>
          </p:cNvPr>
          <p:cNvPicPr>
            <a:picLocks noChangeAspect="1"/>
          </p:cNvPicPr>
          <p:nvPr/>
        </p:nvPicPr>
        <p:blipFill>
          <a:blip r:embed="rId2"/>
          <a:stretch>
            <a:fillRect/>
          </a:stretch>
        </p:blipFill>
        <p:spPr>
          <a:xfrm>
            <a:off x="3721848" y="206477"/>
            <a:ext cx="6693782" cy="66515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8232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5B7F-E0ED-EAF4-0044-DCBCCDC38E10}"/>
              </a:ext>
            </a:extLst>
          </p:cNvPr>
          <p:cNvSpPr>
            <a:spLocks noGrp="1"/>
          </p:cNvSpPr>
          <p:nvPr>
            <p:ph type="title"/>
          </p:nvPr>
        </p:nvSpPr>
        <p:spPr/>
        <p:txBody>
          <a:bodyPr/>
          <a:lstStyle/>
          <a:p>
            <a:r>
              <a:rPr lang="en-US" dirty="0"/>
              <a:t>Mentor Protégé Links</a:t>
            </a:r>
          </a:p>
        </p:txBody>
      </p:sp>
      <p:sp>
        <p:nvSpPr>
          <p:cNvPr id="3" name="Content Placeholder 2">
            <a:extLst>
              <a:ext uri="{FF2B5EF4-FFF2-40B4-BE49-F238E27FC236}">
                <a16:creationId xmlns:a16="http://schemas.microsoft.com/office/drawing/2014/main" id="{6EBC2A86-3132-A896-F504-9336B1EBFAAD}"/>
              </a:ext>
            </a:extLst>
          </p:cNvPr>
          <p:cNvSpPr>
            <a:spLocks noGrp="1"/>
          </p:cNvSpPr>
          <p:nvPr>
            <p:ph idx="1"/>
          </p:nvPr>
        </p:nvSpPr>
        <p:spPr>
          <a:xfrm>
            <a:off x="589935" y="1854927"/>
            <a:ext cx="11415252" cy="3829050"/>
          </a:xfrm>
        </p:spPr>
        <p:txBody>
          <a:bodyPr/>
          <a:lstStyle/>
          <a:p>
            <a:r>
              <a:rPr lang="en-US" dirty="0"/>
              <a:t>DON Mentor-Protégé Pgm:  </a:t>
            </a:r>
            <a:r>
              <a:rPr lang="en-US" sz="1800" dirty="0">
                <a:hlinkClick r:id="rId2"/>
              </a:rPr>
              <a:t>https://www.secnav.navy.mil/smallbusiness/pages/mentor-protege.aspx</a:t>
            </a:r>
            <a:r>
              <a:rPr lang="en-US" sz="1800" dirty="0"/>
              <a:t> </a:t>
            </a:r>
          </a:p>
          <a:p>
            <a:r>
              <a:rPr lang="en-US" dirty="0"/>
              <a:t>DAF Mentor-Protégé Pgm:  </a:t>
            </a:r>
            <a:r>
              <a:rPr lang="en-US" sz="1600" dirty="0">
                <a:hlinkClick r:id="rId3"/>
              </a:rPr>
              <a:t>https://www.airforcesmallbiz.af.mil/Support-Programs/MENTOR-PROTEGE-Program/</a:t>
            </a:r>
            <a:r>
              <a:rPr lang="en-US" sz="1600" dirty="0"/>
              <a:t> </a:t>
            </a:r>
          </a:p>
          <a:p>
            <a:r>
              <a:rPr lang="en-US" dirty="0"/>
              <a:t>DoD Mentor-Protégé Pgm:  </a:t>
            </a:r>
            <a:r>
              <a:rPr lang="en-US" sz="1800" dirty="0">
                <a:hlinkClick r:id="rId4"/>
              </a:rPr>
              <a:t>https://business.defense.gov/Programs/Mentor-Protege-Program/</a:t>
            </a:r>
            <a:r>
              <a:rPr lang="en-US" sz="1800" dirty="0"/>
              <a:t> </a:t>
            </a:r>
          </a:p>
          <a:p>
            <a:r>
              <a:rPr lang="en-US" dirty="0"/>
              <a:t>SBA Mentor-Protégé Pgm:  </a:t>
            </a:r>
            <a:r>
              <a:rPr lang="en-US" sz="1800" dirty="0">
                <a:hlinkClick r:id="rId5"/>
              </a:rPr>
              <a:t>https://www.sba.gov/federal-contracting/contracting-assistance-programs/sba-mentor-protege-program</a:t>
            </a:r>
            <a:r>
              <a:rPr lang="en-US" sz="1800" dirty="0"/>
              <a:t> </a:t>
            </a:r>
          </a:p>
        </p:txBody>
      </p:sp>
      <p:sp>
        <p:nvSpPr>
          <p:cNvPr id="4" name="Footer Placeholder 3">
            <a:extLst>
              <a:ext uri="{FF2B5EF4-FFF2-40B4-BE49-F238E27FC236}">
                <a16:creationId xmlns:a16="http://schemas.microsoft.com/office/drawing/2014/main" id="{63F26F5B-B57E-A998-403C-FA94E4F92B4C}"/>
              </a:ext>
            </a:extLst>
          </p:cNvPr>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3919409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19289" y="601884"/>
            <a:ext cx="198755" cy="342900"/>
          </a:xfrm>
          <a:prstGeom prst="rect">
            <a:avLst/>
          </a:prstGeom>
        </p:spPr>
        <p:txBody>
          <a:bodyPr vert="horz" wrap="square" lIns="0" tIns="16510" rIns="0" bIns="0" rtlCol="0">
            <a:spAutoFit/>
          </a:bodyPr>
          <a:lstStyle/>
          <a:p>
            <a:pPr marL="12700">
              <a:lnSpc>
                <a:spcPct val="100000"/>
              </a:lnSpc>
              <a:spcBef>
                <a:spcPts val="130"/>
              </a:spcBef>
            </a:pPr>
            <a:r>
              <a:rPr sz="2050" spc="15" dirty="0">
                <a:solidFill>
                  <a:srgbClr val="FFFFFF"/>
                </a:solidFill>
                <a:latin typeface="Franklin Gothic Medium"/>
                <a:cs typeface="Franklin Gothic Medium"/>
              </a:rPr>
              <a:t>D</a:t>
            </a:r>
            <a:endParaRPr sz="2050" dirty="0">
              <a:latin typeface="Franklin Gothic Medium"/>
              <a:cs typeface="Franklin Gothic Medium"/>
            </a:endParaRPr>
          </a:p>
        </p:txBody>
      </p:sp>
      <p:sp>
        <p:nvSpPr>
          <p:cNvPr id="4" name="object 4"/>
          <p:cNvSpPr txBox="1"/>
          <p:nvPr/>
        </p:nvSpPr>
        <p:spPr>
          <a:xfrm>
            <a:off x="4539354" y="636641"/>
            <a:ext cx="3286760" cy="299720"/>
          </a:xfrm>
          <a:prstGeom prst="rect">
            <a:avLst/>
          </a:prstGeom>
        </p:spPr>
        <p:txBody>
          <a:bodyPr vert="horz" wrap="square" lIns="0" tIns="0" rIns="0" bIns="0" rtlCol="0">
            <a:spAutoFit/>
          </a:bodyPr>
          <a:lstStyle/>
          <a:p>
            <a:pPr>
              <a:lnSpc>
                <a:spcPts val="2315"/>
              </a:lnSpc>
              <a:tabLst>
                <a:tab pos="506730" algn="l"/>
                <a:tab pos="1563370" algn="l"/>
                <a:tab pos="2382520" algn="l"/>
              </a:tabLst>
            </a:pPr>
            <a:r>
              <a:rPr sz="2050" dirty="0">
                <a:solidFill>
                  <a:srgbClr val="FFFFFF"/>
                </a:solidFill>
                <a:latin typeface="Franklin Gothic Medium"/>
                <a:cs typeface="Franklin Gothic Medium"/>
              </a:rPr>
              <a:t>O</a:t>
            </a:r>
            <a:r>
              <a:rPr sz="2050" spc="-229" dirty="0">
                <a:solidFill>
                  <a:srgbClr val="FFFFFF"/>
                </a:solidFill>
                <a:latin typeface="Franklin Gothic Medium"/>
                <a:cs typeface="Franklin Gothic Medium"/>
              </a:rPr>
              <a:t> </a:t>
            </a:r>
            <a:r>
              <a:rPr sz="2050" spc="-50" dirty="0">
                <a:solidFill>
                  <a:srgbClr val="FFFFFF"/>
                </a:solidFill>
                <a:latin typeface="Franklin Gothic Medium"/>
                <a:cs typeface="Franklin Gothic Medium"/>
              </a:rPr>
              <a:t>N</a:t>
            </a:r>
            <a:r>
              <a:rPr sz="2050" dirty="0">
                <a:solidFill>
                  <a:srgbClr val="FFFFFF"/>
                </a:solidFill>
                <a:latin typeface="Franklin Gothic Medium"/>
                <a:cs typeface="Franklin Gothic Medium"/>
              </a:rPr>
              <a:t>	C</a:t>
            </a:r>
            <a:r>
              <a:rPr sz="2050" spc="-240" dirty="0">
                <a:solidFill>
                  <a:srgbClr val="FFFFFF"/>
                </a:solidFill>
                <a:latin typeface="Franklin Gothic Medium"/>
                <a:cs typeface="Franklin Gothic Medium"/>
              </a:rPr>
              <a:t> </a:t>
            </a:r>
            <a:r>
              <a:rPr sz="2050" spc="140" dirty="0">
                <a:solidFill>
                  <a:srgbClr val="FFFFFF"/>
                </a:solidFill>
                <a:latin typeface="Franklin Gothic Medium"/>
                <a:cs typeface="Franklin Gothic Medium"/>
              </a:rPr>
              <a:t>IS</a:t>
            </a:r>
            <a:r>
              <a:rPr sz="2050" spc="-235" dirty="0">
                <a:solidFill>
                  <a:srgbClr val="FFFFFF"/>
                </a:solidFill>
                <a:latin typeface="Franklin Gothic Medium"/>
                <a:cs typeface="Franklin Gothic Medium"/>
              </a:rPr>
              <a:t> </a:t>
            </a:r>
            <a:r>
              <a:rPr sz="2050" dirty="0">
                <a:solidFill>
                  <a:srgbClr val="FFFFFF"/>
                </a:solidFill>
                <a:latin typeface="Franklin Gothic Medium"/>
                <a:cs typeface="Franklin Gothic Medium"/>
              </a:rPr>
              <a:t>O</a:t>
            </a:r>
            <a:r>
              <a:rPr sz="2050" spc="-245" dirty="0">
                <a:solidFill>
                  <a:srgbClr val="FFFFFF"/>
                </a:solidFill>
                <a:latin typeface="Franklin Gothic Medium"/>
                <a:cs typeface="Franklin Gothic Medium"/>
              </a:rPr>
              <a:t> </a:t>
            </a:r>
            <a:r>
              <a:rPr sz="2050" dirty="0">
                <a:solidFill>
                  <a:srgbClr val="FFFFFF"/>
                </a:solidFill>
                <a:latin typeface="Franklin Gothic Medium"/>
                <a:cs typeface="Franklin Gothic Medium"/>
              </a:rPr>
              <a:t>’</a:t>
            </a:r>
            <a:r>
              <a:rPr sz="2050" spc="-245" dirty="0">
                <a:solidFill>
                  <a:srgbClr val="FFFFFF"/>
                </a:solidFill>
                <a:latin typeface="Franklin Gothic Medium"/>
                <a:cs typeface="Franklin Gothic Medium"/>
              </a:rPr>
              <a:t> </a:t>
            </a:r>
            <a:r>
              <a:rPr sz="2050" spc="-50" dirty="0">
                <a:solidFill>
                  <a:srgbClr val="FFFFFF"/>
                </a:solidFill>
                <a:latin typeface="Franklin Gothic Medium"/>
                <a:cs typeface="Franklin Gothic Medium"/>
              </a:rPr>
              <a:t>S</a:t>
            </a:r>
            <a:r>
              <a:rPr sz="2050" dirty="0">
                <a:solidFill>
                  <a:srgbClr val="FFFFFF"/>
                </a:solidFill>
                <a:latin typeface="Franklin Gothic Medium"/>
                <a:cs typeface="Franklin Gothic Medium"/>
              </a:rPr>
              <a:t>	</a:t>
            </a:r>
            <a:r>
              <a:rPr sz="2050" spc="180" dirty="0">
                <a:solidFill>
                  <a:srgbClr val="FFFFFF"/>
                </a:solidFill>
                <a:latin typeface="Franklin Gothic Medium"/>
                <a:cs typeface="Franklin Gothic Medium"/>
              </a:rPr>
              <a:t>BLU</a:t>
            </a:r>
            <a:r>
              <a:rPr sz="2050" spc="-240" dirty="0">
                <a:solidFill>
                  <a:srgbClr val="FFFFFF"/>
                </a:solidFill>
                <a:latin typeface="Franklin Gothic Medium"/>
                <a:cs typeface="Franklin Gothic Medium"/>
              </a:rPr>
              <a:t> </a:t>
            </a:r>
            <a:r>
              <a:rPr sz="2050" spc="-50" dirty="0">
                <a:solidFill>
                  <a:srgbClr val="FFFFFF"/>
                </a:solidFill>
                <a:latin typeface="Franklin Gothic Medium"/>
                <a:cs typeface="Franklin Gothic Medium"/>
              </a:rPr>
              <a:t>E</a:t>
            </a:r>
            <a:r>
              <a:rPr sz="2050" dirty="0">
                <a:solidFill>
                  <a:srgbClr val="FFFFFF"/>
                </a:solidFill>
                <a:latin typeface="Franklin Gothic Medium"/>
                <a:cs typeface="Franklin Gothic Medium"/>
              </a:rPr>
              <a:t>	C</a:t>
            </a:r>
            <a:r>
              <a:rPr sz="2050" spc="-235" dirty="0">
                <a:solidFill>
                  <a:srgbClr val="FFFFFF"/>
                </a:solidFill>
                <a:latin typeface="Franklin Gothic Medium"/>
                <a:cs typeface="Franklin Gothic Medium"/>
              </a:rPr>
              <a:t> </a:t>
            </a:r>
            <a:r>
              <a:rPr sz="2050" dirty="0">
                <a:solidFill>
                  <a:srgbClr val="FFFFFF"/>
                </a:solidFill>
                <a:latin typeface="Franklin Gothic Medium"/>
                <a:cs typeface="Franklin Gothic Medium"/>
              </a:rPr>
              <a:t>Y</a:t>
            </a:r>
            <a:r>
              <a:rPr sz="2050" spc="-229" dirty="0">
                <a:solidFill>
                  <a:srgbClr val="FFFFFF"/>
                </a:solidFill>
                <a:latin typeface="Franklin Gothic Medium"/>
                <a:cs typeface="Franklin Gothic Medium"/>
              </a:rPr>
              <a:t> </a:t>
            </a:r>
            <a:r>
              <a:rPr sz="2050" spc="160" dirty="0">
                <a:solidFill>
                  <a:srgbClr val="FFFFFF"/>
                </a:solidFill>
                <a:latin typeface="Franklin Gothic Medium"/>
                <a:cs typeface="Franklin Gothic Medium"/>
              </a:rPr>
              <a:t>BER</a:t>
            </a:r>
            <a:endParaRPr sz="2050" dirty="0">
              <a:latin typeface="Franklin Gothic Medium"/>
              <a:cs typeface="Franklin Gothic Medium"/>
            </a:endParaRPr>
          </a:p>
        </p:txBody>
      </p:sp>
      <p:sp>
        <p:nvSpPr>
          <p:cNvPr id="7" name="object 7"/>
          <p:cNvSpPr txBox="1"/>
          <p:nvPr/>
        </p:nvSpPr>
        <p:spPr>
          <a:xfrm>
            <a:off x="10694470" y="5738022"/>
            <a:ext cx="12890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Franklin Gothic Book"/>
                <a:cs typeface="Franklin Gothic Book"/>
              </a:rPr>
              <a:t>29</a:t>
            </a:r>
            <a:endParaRPr sz="700" dirty="0">
              <a:latin typeface="Franklin Gothic Book"/>
              <a:cs typeface="Franklin Gothic Book"/>
            </a:endParaRPr>
          </a:p>
        </p:txBody>
      </p:sp>
      <p:sp>
        <p:nvSpPr>
          <p:cNvPr id="8" name="object 8"/>
          <p:cNvSpPr txBox="1"/>
          <p:nvPr/>
        </p:nvSpPr>
        <p:spPr>
          <a:xfrm>
            <a:off x="611779" y="1124228"/>
            <a:ext cx="3008630" cy="1914525"/>
          </a:xfrm>
          <a:prstGeom prst="rect">
            <a:avLst/>
          </a:prstGeom>
        </p:spPr>
        <p:txBody>
          <a:bodyPr vert="horz" wrap="square" lIns="0" tIns="12065" rIns="0" bIns="0" rtlCol="0">
            <a:spAutoFit/>
          </a:bodyPr>
          <a:lstStyle/>
          <a:p>
            <a:pPr marL="12700" marR="5080" algn="ctr">
              <a:lnSpc>
                <a:spcPct val="100600"/>
              </a:lnSpc>
              <a:spcBef>
                <a:spcPts val="95"/>
              </a:spcBef>
            </a:pPr>
            <a:r>
              <a:rPr sz="1550" dirty="0">
                <a:latin typeface="Franklin Gothic Book"/>
                <a:cs typeface="Franklin Gothic Book"/>
              </a:rPr>
              <a:t>The</a:t>
            </a:r>
            <a:r>
              <a:rPr sz="1550" spc="-10" dirty="0">
                <a:latin typeface="Franklin Gothic Book"/>
                <a:cs typeface="Franklin Gothic Book"/>
              </a:rPr>
              <a:t> </a:t>
            </a:r>
            <a:r>
              <a:rPr sz="1550" dirty="0">
                <a:latin typeface="Franklin Gothic Book"/>
                <a:cs typeface="Franklin Gothic Book"/>
              </a:rPr>
              <a:t>Blue</a:t>
            </a:r>
            <a:r>
              <a:rPr sz="1550" spc="-10" dirty="0">
                <a:latin typeface="Franklin Gothic Book"/>
                <a:cs typeface="Franklin Gothic Book"/>
              </a:rPr>
              <a:t> </a:t>
            </a:r>
            <a:r>
              <a:rPr sz="1550" dirty="0">
                <a:latin typeface="Franklin Gothic Book"/>
                <a:cs typeface="Franklin Gothic Book"/>
              </a:rPr>
              <a:t>Cyber</a:t>
            </a:r>
            <a:r>
              <a:rPr sz="1550" spc="-35" dirty="0">
                <a:latin typeface="Franklin Gothic Book"/>
                <a:cs typeface="Franklin Gothic Book"/>
              </a:rPr>
              <a:t> </a:t>
            </a:r>
            <a:r>
              <a:rPr sz="1550" dirty="0">
                <a:latin typeface="Franklin Gothic Book"/>
                <a:cs typeface="Franklin Gothic Book"/>
              </a:rPr>
              <a:t>Education Series</a:t>
            </a:r>
            <a:r>
              <a:rPr sz="1550" spc="5" dirty="0">
                <a:latin typeface="Franklin Gothic Book"/>
                <a:cs typeface="Franklin Gothic Book"/>
              </a:rPr>
              <a:t> </a:t>
            </a:r>
            <a:r>
              <a:rPr sz="1550" spc="-25" dirty="0">
                <a:latin typeface="Franklin Gothic Book"/>
                <a:cs typeface="Franklin Gothic Book"/>
              </a:rPr>
              <a:t>for </a:t>
            </a:r>
            <a:r>
              <a:rPr sz="1550" dirty="0">
                <a:latin typeface="Franklin Gothic Book"/>
                <a:cs typeface="Franklin Gothic Book"/>
              </a:rPr>
              <a:t>Small</a:t>
            </a:r>
            <a:r>
              <a:rPr sz="1550" spc="-20" dirty="0">
                <a:latin typeface="Franklin Gothic Book"/>
                <a:cs typeface="Franklin Gothic Book"/>
              </a:rPr>
              <a:t> </a:t>
            </a:r>
            <a:r>
              <a:rPr sz="1550" dirty="0">
                <a:latin typeface="Franklin Gothic Book"/>
                <a:cs typeface="Franklin Gothic Book"/>
              </a:rPr>
              <a:t>Businesses</a:t>
            </a:r>
            <a:r>
              <a:rPr sz="1550" spc="-20" dirty="0">
                <a:latin typeface="Franklin Gothic Book"/>
                <a:cs typeface="Franklin Gothic Book"/>
              </a:rPr>
              <a:t> </a:t>
            </a:r>
            <a:r>
              <a:rPr sz="1550" spc="-10" dirty="0">
                <a:latin typeface="Franklin Gothic Book"/>
                <a:cs typeface="Franklin Gothic Book"/>
              </a:rPr>
              <a:t>webpage</a:t>
            </a:r>
            <a:endParaRPr sz="1550" dirty="0">
              <a:latin typeface="Franklin Gothic Book"/>
              <a:cs typeface="Franklin Gothic Book"/>
            </a:endParaRPr>
          </a:p>
          <a:p>
            <a:pPr marL="45085" algn="ctr">
              <a:lnSpc>
                <a:spcPct val="100000"/>
              </a:lnSpc>
              <a:spcBef>
                <a:spcPts val="20"/>
              </a:spcBef>
            </a:pPr>
            <a:r>
              <a:rPr sz="1450" u="sng" spc="-20" dirty="0">
                <a:solidFill>
                  <a:srgbClr val="2F85EC"/>
                </a:solidFill>
                <a:uFill>
                  <a:solidFill>
                    <a:srgbClr val="2F85EC"/>
                  </a:solidFill>
                </a:uFill>
                <a:latin typeface="Franklin Gothic Book"/>
                <a:cs typeface="Franklin Gothic Book"/>
              </a:rPr>
              <a:t>HERE</a:t>
            </a:r>
            <a:endParaRPr sz="1450" dirty="0">
              <a:latin typeface="Franklin Gothic Book"/>
              <a:cs typeface="Franklin Gothic Book"/>
            </a:endParaRPr>
          </a:p>
          <a:p>
            <a:pPr>
              <a:lnSpc>
                <a:spcPct val="100000"/>
              </a:lnSpc>
              <a:spcBef>
                <a:spcPts val="25"/>
              </a:spcBef>
            </a:pPr>
            <a:endParaRPr sz="1650" dirty="0">
              <a:latin typeface="Franklin Gothic Book"/>
              <a:cs typeface="Franklin Gothic Book"/>
            </a:endParaRPr>
          </a:p>
          <a:p>
            <a:pPr marL="757555" algn="just">
              <a:lnSpc>
                <a:spcPct val="100000"/>
              </a:lnSpc>
            </a:pPr>
            <a:r>
              <a:rPr sz="1550" dirty="0">
                <a:latin typeface="Franklin Gothic Book"/>
                <a:cs typeface="Franklin Gothic Book"/>
              </a:rPr>
              <a:t>Daily</a:t>
            </a:r>
            <a:r>
              <a:rPr sz="1550" spc="25" dirty="0">
                <a:latin typeface="Franklin Gothic Book"/>
                <a:cs typeface="Franklin Gothic Book"/>
              </a:rPr>
              <a:t> </a:t>
            </a:r>
            <a:r>
              <a:rPr sz="1550" dirty="0">
                <a:latin typeface="Franklin Gothic Book"/>
                <a:cs typeface="Franklin Gothic Book"/>
              </a:rPr>
              <a:t>Office</a:t>
            </a:r>
            <a:r>
              <a:rPr sz="1550" spc="10" dirty="0">
                <a:latin typeface="Franklin Gothic Book"/>
                <a:cs typeface="Franklin Gothic Book"/>
              </a:rPr>
              <a:t> </a:t>
            </a:r>
            <a:r>
              <a:rPr sz="1550" spc="-20" dirty="0">
                <a:latin typeface="Franklin Gothic Book"/>
                <a:cs typeface="Franklin Gothic Book"/>
              </a:rPr>
              <a:t>Hours</a:t>
            </a:r>
            <a:endParaRPr sz="1550" dirty="0">
              <a:latin typeface="Franklin Gothic Book"/>
              <a:cs typeface="Franklin Gothic Book"/>
            </a:endParaRPr>
          </a:p>
          <a:p>
            <a:pPr marL="87630" marR="81280" indent="117475" algn="just">
              <a:lnSpc>
                <a:spcPct val="100600"/>
              </a:lnSpc>
            </a:pPr>
            <a:r>
              <a:rPr sz="1550" dirty="0">
                <a:latin typeface="Franklin Gothic Book"/>
                <a:cs typeface="Franklin Gothic Book"/>
              </a:rPr>
              <a:t>for</a:t>
            </a:r>
            <a:r>
              <a:rPr sz="1550" spc="15" dirty="0">
                <a:latin typeface="Franklin Gothic Book"/>
                <a:cs typeface="Franklin Gothic Book"/>
              </a:rPr>
              <a:t> </a:t>
            </a:r>
            <a:r>
              <a:rPr sz="1550" spc="-10" dirty="0">
                <a:latin typeface="Franklin Gothic Book"/>
                <a:cs typeface="Franklin Gothic Book"/>
              </a:rPr>
              <a:t>answering/researching</a:t>
            </a:r>
            <a:r>
              <a:rPr sz="1550" spc="50" dirty="0">
                <a:latin typeface="Franklin Gothic Book"/>
                <a:cs typeface="Franklin Gothic Book"/>
              </a:rPr>
              <a:t> </a:t>
            </a:r>
            <a:r>
              <a:rPr sz="1550" spc="-20" dirty="0">
                <a:latin typeface="Franklin Gothic Book"/>
                <a:cs typeface="Franklin Gothic Book"/>
              </a:rPr>
              <a:t>your </a:t>
            </a:r>
            <a:r>
              <a:rPr sz="1550" dirty="0">
                <a:latin typeface="Franklin Gothic Book"/>
                <a:cs typeface="Franklin Gothic Book"/>
              </a:rPr>
              <a:t>questions</a:t>
            </a:r>
            <a:r>
              <a:rPr sz="1550" spc="-15" dirty="0">
                <a:latin typeface="Franklin Gothic Book"/>
                <a:cs typeface="Franklin Gothic Book"/>
              </a:rPr>
              <a:t> </a:t>
            </a:r>
            <a:r>
              <a:rPr sz="1550" dirty="0">
                <a:latin typeface="Franklin Gothic Book"/>
                <a:cs typeface="Franklin Gothic Book"/>
              </a:rPr>
              <a:t>about</a:t>
            </a:r>
            <a:r>
              <a:rPr sz="1550" spc="-30" dirty="0">
                <a:latin typeface="Franklin Gothic Book"/>
                <a:cs typeface="Franklin Gothic Book"/>
              </a:rPr>
              <a:t> </a:t>
            </a:r>
            <a:r>
              <a:rPr sz="1550" dirty="0">
                <a:latin typeface="Franklin Gothic Book"/>
                <a:cs typeface="Franklin Gothic Book"/>
              </a:rPr>
              <a:t>Small</a:t>
            </a:r>
            <a:r>
              <a:rPr sz="1550" spc="-10" dirty="0">
                <a:latin typeface="Franklin Gothic Book"/>
                <a:cs typeface="Franklin Gothic Book"/>
              </a:rPr>
              <a:t> Business </a:t>
            </a:r>
            <a:r>
              <a:rPr sz="1550" dirty="0">
                <a:latin typeface="Franklin Gothic Book"/>
                <a:cs typeface="Franklin Gothic Book"/>
              </a:rPr>
              <a:t>cybersecurity</a:t>
            </a:r>
            <a:r>
              <a:rPr sz="1550" spc="-20" dirty="0">
                <a:latin typeface="Franklin Gothic Book"/>
                <a:cs typeface="Franklin Gothic Book"/>
              </a:rPr>
              <a:t> </a:t>
            </a:r>
            <a:r>
              <a:rPr sz="1550" dirty="0">
                <a:latin typeface="Franklin Gothic Book"/>
                <a:cs typeface="Franklin Gothic Book"/>
              </a:rPr>
              <a:t>and</a:t>
            </a:r>
            <a:r>
              <a:rPr sz="1550" spc="-10" dirty="0">
                <a:latin typeface="Franklin Gothic Book"/>
                <a:cs typeface="Franklin Gothic Book"/>
              </a:rPr>
              <a:t> </a:t>
            </a:r>
            <a:r>
              <a:rPr sz="1550" dirty="0">
                <a:latin typeface="Franklin Gothic Book"/>
                <a:cs typeface="Franklin Gothic Book"/>
              </a:rPr>
              <a:t>data</a:t>
            </a:r>
            <a:r>
              <a:rPr sz="1550" spc="-15" dirty="0">
                <a:latin typeface="Franklin Gothic Book"/>
                <a:cs typeface="Franklin Gothic Book"/>
              </a:rPr>
              <a:t> </a:t>
            </a:r>
            <a:r>
              <a:rPr sz="1550" spc="-10" dirty="0">
                <a:latin typeface="Franklin Gothic Book"/>
                <a:cs typeface="Franklin Gothic Book"/>
              </a:rPr>
              <a:t>protection!</a:t>
            </a:r>
            <a:endParaRPr sz="1550" dirty="0">
              <a:latin typeface="Franklin Gothic Book"/>
              <a:cs typeface="Franklin Gothic Book"/>
            </a:endParaRPr>
          </a:p>
        </p:txBody>
      </p:sp>
      <p:sp>
        <p:nvSpPr>
          <p:cNvPr id="9" name="object 9"/>
          <p:cNvSpPr txBox="1"/>
          <p:nvPr/>
        </p:nvSpPr>
        <p:spPr>
          <a:xfrm>
            <a:off x="743030" y="3568740"/>
            <a:ext cx="2954020" cy="501015"/>
          </a:xfrm>
          <a:prstGeom prst="rect">
            <a:avLst/>
          </a:prstGeom>
        </p:spPr>
        <p:txBody>
          <a:bodyPr vert="horz" wrap="square" lIns="0" tIns="12065" rIns="0" bIns="0" rtlCol="0">
            <a:spAutoFit/>
          </a:bodyPr>
          <a:lstStyle/>
          <a:p>
            <a:pPr marL="224790" marR="5080" indent="-212725">
              <a:lnSpc>
                <a:spcPct val="100600"/>
              </a:lnSpc>
              <a:spcBef>
                <a:spcPts val="95"/>
              </a:spcBef>
            </a:pPr>
            <a:r>
              <a:rPr sz="1550" dirty="0">
                <a:latin typeface="Franklin Gothic Book"/>
                <a:cs typeface="Franklin Gothic Book"/>
              </a:rPr>
              <a:t>All</a:t>
            </a:r>
            <a:r>
              <a:rPr sz="1550" spc="-30" dirty="0">
                <a:latin typeface="Franklin Gothic Book"/>
                <a:cs typeface="Franklin Gothic Book"/>
              </a:rPr>
              <a:t> </a:t>
            </a:r>
            <a:r>
              <a:rPr sz="1550" dirty="0">
                <a:latin typeface="Franklin Gothic Book"/>
                <a:cs typeface="Franklin Gothic Book"/>
              </a:rPr>
              <a:t>FREE</a:t>
            </a:r>
            <a:r>
              <a:rPr sz="1550" spc="-15" dirty="0">
                <a:latin typeface="Franklin Gothic Book"/>
                <a:cs typeface="Franklin Gothic Book"/>
              </a:rPr>
              <a:t> </a:t>
            </a:r>
            <a:r>
              <a:rPr sz="1550" dirty="0">
                <a:latin typeface="Franklin Gothic Book"/>
                <a:cs typeface="Franklin Gothic Book"/>
              </a:rPr>
              <a:t>and</a:t>
            </a:r>
            <a:r>
              <a:rPr sz="1550" spc="-15" dirty="0">
                <a:latin typeface="Franklin Gothic Book"/>
                <a:cs typeface="Franklin Gothic Book"/>
              </a:rPr>
              <a:t> </a:t>
            </a:r>
            <a:r>
              <a:rPr sz="1550" dirty="0">
                <a:latin typeface="Franklin Gothic Book"/>
                <a:cs typeface="Franklin Gothic Book"/>
              </a:rPr>
              <a:t>PUBLIC</a:t>
            </a:r>
            <a:r>
              <a:rPr sz="1550" spc="-20" dirty="0">
                <a:latin typeface="Franklin Gothic Book"/>
                <a:cs typeface="Franklin Gothic Book"/>
              </a:rPr>
              <a:t> </a:t>
            </a:r>
            <a:r>
              <a:rPr sz="1550" dirty="0">
                <a:latin typeface="Franklin Gothic Book"/>
                <a:cs typeface="Franklin Gothic Book"/>
              </a:rPr>
              <a:t>events</a:t>
            </a:r>
            <a:r>
              <a:rPr sz="1550" spc="-10" dirty="0">
                <a:latin typeface="Franklin Gothic Book"/>
                <a:cs typeface="Franklin Gothic Book"/>
              </a:rPr>
              <a:t> </a:t>
            </a:r>
            <a:r>
              <a:rPr sz="1550" dirty="0">
                <a:latin typeface="Franklin Gothic Book"/>
                <a:cs typeface="Franklin Gothic Book"/>
              </a:rPr>
              <a:t>can</a:t>
            </a:r>
            <a:r>
              <a:rPr sz="1550" spc="-15" dirty="0">
                <a:latin typeface="Franklin Gothic Book"/>
                <a:cs typeface="Franklin Gothic Book"/>
              </a:rPr>
              <a:t> </a:t>
            </a:r>
            <a:r>
              <a:rPr sz="1550" spc="-25" dirty="0">
                <a:latin typeface="Franklin Gothic Book"/>
                <a:cs typeface="Franklin Gothic Book"/>
              </a:rPr>
              <a:t>be </a:t>
            </a:r>
            <a:r>
              <a:rPr sz="1550" dirty="0">
                <a:latin typeface="Franklin Gothic Book"/>
                <a:cs typeface="Franklin Gothic Book"/>
              </a:rPr>
              <a:t>found</a:t>
            </a:r>
            <a:r>
              <a:rPr sz="1550" spc="-15" dirty="0">
                <a:latin typeface="Franklin Gothic Book"/>
                <a:cs typeface="Franklin Gothic Book"/>
              </a:rPr>
              <a:t> </a:t>
            </a:r>
            <a:r>
              <a:rPr sz="1550" dirty="0">
                <a:latin typeface="Franklin Gothic Book"/>
                <a:cs typeface="Franklin Gothic Book"/>
              </a:rPr>
              <a:t>on</a:t>
            </a:r>
            <a:r>
              <a:rPr sz="1550" spc="-20" dirty="0">
                <a:latin typeface="Franklin Gothic Book"/>
                <a:cs typeface="Franklin Gothic Book"/>
              </a:rPr>
              <a:t> </a:t>
            </a:r>
            <a:r>
              <a:rPr sz="1550" u="sng" spc="-10" dirty="0">
                <a:solidFill>
                  <a:srgbClr val="2F85EC"/>
                </a:solidFill>
                <a:uFill>
                  <a:solidFill>
                    <a:srgbClr val="2F85EC"/>
                  </a:solidFill>
                </a:uFill>
                <a:latin typeface="Franklin Gothic Book"/>
                <a:cs typeface="Franklin Gothic Book"/>
                <a:hlinkClick r:id="rId2"/>
              </a:rPr>
              <a:t>www.sbir.gov/events</a:t>
            </a:r>
            <a:endParaRPr sz="1550" dirty="0">
              <a:latin typeface="Franklin Gothic Book"/>
              <a:cs typeface="Franklin Gothic Book"/>
            </a:endParaRPr>
          </a:p>
        </p:txBody>
      </p:sp>
      <p:sp>
        <p:nvSpPr>
          <p:cNvPr id="10" name="object 10"/>
          <p:cNvSpPr/>
          <p:nvPr/>
        </p:nvSpPr>
        <p:spPr>
          <a:xfrm>
            <a:off x="9980476" y="5305856"/>
            <a:ext cx="1398905" cy="227329"/>
          </a:xfrm>
          <a:custGeom>
            <a:avLst/>
            <a:gdLst/>
            <a:ahLst/>
            <a:cxnLst/>
            <a:rect l="l" t="t" r="r" b="b"/>
            <a:pathLst>
              <a:path w="1398904" h="227329">
                <a:moveTo>
                  <a:pt x="1398727" y="0"/>
                </a:moveTo>
                <a:lnTo>
                  <a:pt x="0" y="0"/>
                </a:lnTo>
                <a:lnTo>
                  <a:pt x="0" y="227177"/>
                </a:lnTo>
                <a:lnTo>
                  <a:pt x="1398727" y="227177"/>
                </a:lnTo>
                <a:lnTo>
                  <a:pt x="1398727" y="0"/>
                </a:lnTo>
                <a:close/>
              </a:path>
            </a:pathLst>
          </a:custGeom>
          <a:solidFill>
            <a:srgbClr val="00ADEE"/>
          </a:solidFill>
        </p:spPr>
        <p:txBody>
          <a:bodyPr wrap="square" lIns="0" tIns="0" rIns="0" bIns="0" rtlCol="0"/>
          <a:lstStyle/>
          <a:p>
            <a:endParaRPr dirty="0"/>
          </a:p>
        </p:txBody>
      </p:sp>
      <p:sp>
        <p:nvSpPr>
          <p:cNvPr id="11" name="object 11"/>
          <p:cNvSpPr txBox="1"/>
          <p:nvPr/>
        </p:nvSpPr>
        <p:spPr>
          <a:xfrm>
            <a:off x="10046902" y="5329198"/>
            <a:ext cx="1242060" cy="171450"/>
          </a:xfrm>
          <a:prstGeom prst="rect">
            <a:avLst/>
          </a:prstGeom>
        </p:spPr>
        <p:txBody>
          <a:bodyPr vert="horz" wrap="square" lIns="0" tIns="13335" rIns="0" bIns="0" rtlCol="0">
            <a:spAutoFit/>
          </a:bodyPr>
          <a:lstStyle/>
          <a:p>
            <a:pPr marL="12700">
              <a:lnSpc>
                <a:spcPct val="100000"/>
              </a:lnSpc>
              <a:spcBef>
                <a:spcPts val="105"/>
              </a:spcBef>
            </a:pPr>
            <a:r>
              <a:rPr sz="950" dirty="0">
                <a:solidFill>
                  <a:srgbClr val="FFFFFF"/>
                </a:solidFill>
                <a:latin typeface="Franklin Gothic Medium"/>
                <a:cs typeface="Franklin Gothic Medium"/>
              </a:rPr>
              <a:t>40 Total</a:t>
            </a:r>
            <a:r>
              <a:rPr sz="950" spc="245" dirty="0">
                <a:solidFill>
                  <a:srgbClr val="FFFFFF"/>
                </a:solidFill>
                <a:latin typeface="Franklin Gothic Medium"/>
                <a:cs typeface="Franklin Gothic Medium"/>
              </a:rPr>
              <a:t> </a:t>
            </a:r>
            <a:r>
              <a:rPr sz="950" spc="-10" dirty="0">
                <a:solidFill>
                  <a:srgbClr val="FFFFFF"/>
                </a:solidFill>
                <a:latin typeface="Franklin Gothic Medium"/>
                <a:cs typeface="Franklin Gothic Medium"/>
              </a:rPr>
              <a:t>Presentations</a:t>
            </a:r>
            <a:endParaRPr sz="950" dirty="0">
              <a:latin typeface="Franklin Gothic Medium"/>
              <a:cs typeface="Franklin Gothic Medium"/>
            </a:endParaRPr>
          </a:p>
        </p:txBody>
      </p:sp>
      <p:grpSp>
        <p:nvGrpSpPr>
          <p:cNvPr id="12" name="object 12"/>
          <p:cNvGrpSpPr/>
          <p:nvPr/>
        </p:nvGrpSpPr>
        <p:grpSpPr>
          <a:xfrm>
            <a:off x="4136723" y="457197"/>
            <a:ext cx="6890742" cy="5853787"/>
            <a:chOff x="4318204" y="457197"/>
            <a:chExt cx="6890742" cy="5853787"/>
          </a:xfrm>
        </p:grpSpPr>
        <p:pic>
          <p:nvPicPr>
            <p:cNvPr id="13" name="object 13"/>
            <p:cNvPicPr/>
            <p:nvPr/>
          </p:nvPicPr>
          <p:blipFill>
            <a:blip r:embed="rId3" cstate="print"/>
            <a:stretch>
              <a:fillRect/>
            </a:stretch>
          </p:blipFill>
          <p:spPr>
            <a:xfrm>
              <a:off x="4318204" y="457197"/>
              <a:ext cx="5785095" cy="5853787"/>
            </a:xfrm>
            <a:prstGeom prst="rect">
              <a:avLst/>
            </a:prstGeom>
          </p:spPr>
        </p:pic>
        <p:pic>
          <p:nvPicPr>
            <p:cNvPr id="14" name="object 14"/>
            <p:cNvPicPr/>
            <p:nvPr/>
          </p:nvPicPr>
          <p:blipFill>
            <a:blip r:embed="rId4" cstate="print"/>
            <a:stretch>
              <a:fillRect/>
            </a:stretch>
          </p:blipFill>
          <p:spPr>
            <a:xfrm>
              <a:off x="4484625" y="457197"/>
              <a:ext cx="5452263" cy="5687366"/>
            </a:xfrm>
            <a:prstGeom prst="rect">
              <a:avLst/>
            </a:prstGeom>
          </p:spPr>
        </p:pic>
        <p:pic>
          <p:nvPicPr>
            <p:cNvPr id="15" name="object 15"/>
            <p:cNvPicPr/>
            <p:nvPr/>
          </p:nvPicPr>
          <p:blipFill>
            <a:blip r:embed="rId5" cstate="print"/>
            <a:stretch>
              <a:fillRect/>
            </a:stretch>
          </p:blipFill>
          <p:spPr>
            <a:xfrm>
              <a:off x="4439717" y="3710329"/>
              <a:ext cx="3777489" cy="1443634"/>
            </a:xfrm>
            <a:prstGeom prst="rect">
              <a:avLst/>
            </a:prstGeom>
          </p:spPr>
        </p:pic>
        <p:sp>
          <p:nvSpPr>
            <p:cNvPr id="16" name="object 16"/>
            <p:cNvSpPr/>
            <p:nvPr/>
          </p:nvSpPr>
          <p:spPr>
            <a:xfrm>
              <a:off x="4497756" y="4994044"/>
              <a:ext cx="3661410" cy="358140"/>
            </a:xfrm>
            <a:custGeom>
              <a:avLst/>
              <a:gdLst/>
              <a:ahLst/>
              <a:cxnLst/>
              <a:rect l="l" t="t" r="r" b="b"/>
              <a:pathLst>
                <a:path w="3661409" h="358139">
                  <a:moveTo>
                    <a:pt x="3661258" y="0"/>
                  </a:moveTo>
                  <a:lnTo>
                    <a:pt x="0" y="0"/>
                  </a:lnTo>
                  <a:lnTo>
                    <a:pt x="0" y="357936"/>
                  </a:lnTo>
                  <a:lnTo>
                    <a:pt x="3661258" y="357936"/>
                  </a:lnTo>
                  <a:lnTo>
                    <a:pt x="3661258" y="0"/>
                  </a:lnTo>
                  <a:close/>
                </a:path>
              </a:pathLst>
            </a:custGeom>
            <a:solidFill>
              <a:srgbClr val="FFFFFF"/>
            </a:solidFill>
          </p:spPr>
          <p:txBody>
            <a:bodyPr wrap="square" lIns="0" tIns="0" rIns="0" bIns="0" rtlCol="0"/>
            <a:lstStyle/>
            <a:p>
              <a:endParaRPr dirty="0"/>
            </a:p>
          </p:txBody>
        </p:sp>
        <p:sp>
          <p:nvSpPr>
            <p:cNvPr id="17" name="object 17"/>
            <p:cNvSpPr/>
            <p:nvPr/>
          </p:nvSpPr>
          <p:spPr>
            <a:xfrm>
              <a:off x="10006891" y="4752441"/>
              <a:ext cx="1202055" cy="240665"/>
            </a:xfrm>
            <a:custGeom>
              <a:avLst/>
              <a:gdLst/>
              <a:ahLst/>
              <a:cxnLst/>
              <a:rect l="l" t="t" r="r" b="b"/>
              <a:pathLst>
                <a:path w="1202054" h="240664">
                  <a:moveTo>
                    <a:pt x="1201928" y="0"/>
                  </a:moveTo>
                  <a:lnTo>
                    <a:pt x="0" y="0"/>
                  </a:lnTo>
                  <a:lnTo>
                    <a:pt x="0" y="240385"/>
                  </a:lnTo>
                  <a:lnTo>
                    <a:pt x="1201928" y="240385"/>
                  </a:lnTo>
                  <a:lnTo>
                    <a:pt x="1201928" y="0"/>
                  </a:lnTo>
                  <a:close/>
                </a:path>
              </a:pathLst>
            </a:custGeom>
            <a:solidFill>
              <a:srgbClr val="339AED"/>
            </a:solidFill>
          </p:spPr>
          <p:txBody>
            <a:bodyPr wrap="square" lIns="0" tIns="0" rIns="0" bIns="0" rtlCol="0"/>
            <a:lstStyle/>
            <a:p>
              <a:endParaRPr dirty="0"/>
            </a:p>
          </p:txBody>
        </p:sp>
      </p:grpSp>
      <p:sp>
        <p:nvSpPr>
          <p:cNvPr id="18" name="object 18"/>
          <p:cNvSpPr txBox="1"/>
          <p:nvPr/>
        </p:nvSpPr>
        <p:spPr>
          <a:xfrm>
            <a:off x="10072971" y="4775772"/>
            <a:ext cx="983615" cy="184150"/>
          </a:xfrm>
          <a:prstGeom prst="rect">
            <a:avLst/>
          </a:prstGeom>
        </p:spPr>
        <p:txBody>
          <a:bodyPr vert="horz" wrap="square" lIns="0" tIns="17780" rIns="0" bIns="0" rtlCol="0">
            <a:spAutoFit/>
          </a:bodyPr>
          <a:lstStyle/>
          <a:p>
            <a:pPr marL="12700">
              <a:lnSpc>
                <a:spcPct val="100000"/>
              </a:lnSpc>
              <a:spcBef>
                <a:spcPts val="140"/>
              </a:spcBef>
            </a:pPr>
            <a:r>
              <a:rPr sz="1000" dirty="0">
                <a:latin typeface="Franklin Gothic Book"/>
                <a:cs typeface="Franklin Gothic Book"/>
              </a:rPr>
              <a:t>40</a:t>
            </a:r>
            <a:r>
              <a:rPr sz="1000" spc="45" dirty="0">
                <a:latin typeface="Franklin Gothic Book"/>
                <a:cs typeface="Franklin Gothic Book"/>
              </a:rPr>
              <a:t> </a:t>
            </a:r>
            <a:r>
              <a:rPr sz="1000" spc="-10" dirty="0">
                <a:latin typeface="Franklin Gothic Book"/>
                <a:cs typeface="Franklin Gothic Book"/>
              </a:rPr>
              <a:t>Presentations</a:t>
            </a:r>
            <a:endParaRPr sz="1000" dirty="0">
              <a:latin typeface="Franklin Gothic Book"/>
              <a:cs typeface="Franklin Gothic Book"/>
            </a:endParaRPr>
          </a:p>
        </p:txBody>
      </p:sp>
      <p:pic>
        <p:nvPicPr>
          <p:cNvPr id="19" name="object 19"/>
          <p:cNvPicPr/>
          <p:nvPr/>
        </p:nvPicPr>
        <p:blipFill>
          <a:blip r:embed="rId6" cstate="print"/>
          <a:stretch>
            <a:fillRect/>
          </a:stretch>
        </p:blipFill>
        <p:spPr>
          <a:xfrm>
            <a:off x="7924269" y="3287732"/>
            <a:ext cx="3661410" cy="3102560"/>
          </a:xfrm>
          <a:prstGeom prst="rect">
            <a:avLst/>
          </a:prstGeom>
        </p:spPr>
      </p:pic>
      <p:sp>
        <p:nvSpPr>
          <p:cNvPr id="20" name="object 20"/>
          <p:cNvSpPr txBox="1"/>
          <p:nvPr/>
        </p:nvSpPr>
        <p:spPr>
          <a:xfrm>
            <a:off x="10078215" y="4356200"/>
            <a:ext cx="1203325" cy="240665"/>
          </a:xfrm>
          <a:prstGeom prst="rect">
            <a:avLst/>
          </a:prstGeom>
          <a:solidFill>
            <a:srgbClr val="339AED"/>
          </a:solidFill>
        </p:spPr>
        <p:txBody>
          <a:bodyPr vert="horz" wrap="square" lIns="0" tIns="40640" rIns="0" bIns="0" rtlCol="0">
            <a:spAutoFit/>
          </a:bodyPr>
          <a:lstStyle/>
          <a:p>
            <a:pPr marL="79375">
              <a:lnSpc>
                <a:spcPct val="100000"/>
              </a:lnSpc>
              <a:spcBef>
                <a:spcPts val="320"/>
              </a:spcBef>
            </a:pPr>
            <a:r>
              <a:rPr sz="1000" dirty="0">
                <a:latin typeface="Franklin Gothic Book"/>
                <a:cs typeface="Franklin Gothic Book"/>
              </a:rPr>
              <a:t>40</a:t>
            </a:r>
            <a:r>
              <a:rPr sz="1000" spc="45" dirty="0">
                <a:latin typeface="Franklin Gothic Book"/>
                <a:cs typeface="Franklin Gothic Book"/>
              </a:rPr>
              <a:t> </a:t>
            </a:r>
            <a:r>
              <a:rPr sz="1000" spc="-10" dirty="0">
                <a:latin typeface="Franklin Gothic Book"/>
                <a:cs typeface="Franklin Gothic Book"/>
              </a:rPr>
              <a:t>Presentations</a:t>
            </a:r>
            <a:endParaRPr sz="1000" dirty="0">
              <a:latin typeface="Franklin Gothic Book"/>
              <a:cs typeface="Franklin Gothic Book"/>
            </a:endParaRPr>
          </a:p>
        </p:txBody>
      </p:sp>
      <p:sp>
        <p:nvSpPr>
          <p:cNvPr id="22" name="object 22"/>
          <p:cNvSpPr txBox="1">
            <a:spLocks noGrp="1"/>
          </p:cNvSpPr>
          <p:nvPr>
            <p:ph type="ftr" sz="quarter" idx="5"/>
          </p:nvPr>
        </p:nvSpPr>
        <p:spPr>
          <a:xfrm>
            <a:off x="4203052" y="6386498"/>
            <a:ext cx="3785234" cy="139065"/>
          </a:xfrm>
          <a:prstGeom prst="rect">
            <a:avLst/>
          </a:prstGeom>
        </p:spPr>
        <p:txBody>
          <a:bodyPr vert="horz" wrap="square" lIns="0" tIns="0" rIns="0" bIns="0" rtlCol="0">
            <a:spAutoFit/>
          </a:bodyPr>
          <a:lstStyle>
            <a:defPPr>
              <a:defRPr kern="0"/>
            </a:defPPr>
            <a:lvl1pPr>
              <a:defRPr sz="800" b="0" i="0">
                <a:solidFill>
                  <a:schemeClr val="tx1"/>
                </a:solidFill>
                <a:latin typeface="Arial"/>
                <a:cs typeface="Arial"/>
              </a:defRPr>
            </a:lvl1pPr>
          </a:lstStyle>
          <a:p>
            <a:pPr marL="12700">
              <a:lnSpc>
                <a:spcPct val="100000"/>
              </a:lnSpc>
              <a:spcBef>
                <a:spcPts val="25"/>
              </a:spcBef>
            </a:pPr>
            <a:r>
              <a:rPr lang="en-US" spc="-10" dirty="0"/>
              <a:t>Unclassified</a:t>
            </a:r>
            <a:endParaRPr spc="-10" dirty="0"/>
          </a:p>
        </p:txBody>
      </p:sp>
      <p:sp>
        <p:nvSpPr>
          <p:cNvPr id="21" name="object 21"/>
          <p:cNvSpPr txBox="1"/>
          <p:nvPr/>
        </p:nvSpPr>
        <p:spPr>
          <a:xfrm>
            <a:off x="901700" y="321513"/>
            <a:ext cx="134175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Approved,</a:t>
            </a:r>
            <a:r>
              <a:rPr sz="800" spc="5" dirty="0">
                <a:latin typeface="Arial"/>
                <a:cs typeface="Arial"/>
              </a:rPr>
              <a:t> </a:t>
            </a:r>
            <a:r>
              <a:rPr sz="800" dirty="0">
                <a:latin typeface="Arial"/>
                <a:cs typeface="Arial"/>
              </a:rPr>
              <a:t>DCN#</a:t>
            </a:r>
            <a:r>
              <a:rPr sz="800" spc="15" dirty="0">
                <a:latin typeface="Arial"/>
                <a:cs typeface="Arial"/>
              </a:rPr>
              <a:t> </a:t>
            </a:r>
            <a:r>
              <a:rPr sz="800" spc="-10" dirty="0">
                <a:latin typeface="Arial"/>
                <a:cs typeface="Arial"/>
              </a:rPr>
              <a:t>543-117-</a:t>
            </a:r>
            <a:r>
              <a:rPr sz="800" spc="-25" dirty="0">
                <a:latin typeface="Arial"/>
                <a:cs typeface="Arial"/>
              </a:rPr>
              <a:t>23</a:t>
            </a:r>
            <a:endParaRPr sz="800" dirty="0">
              <a:latin typeface="Arial"/>
              <a:cs typeface="Arial"/>
            </a:endParaRPr>
          </a:p>
        </p:txBody>
      </p:sp>
      <p:sp>
        <p:nvSpPr>
          <p:cNvPr id="23" name="Rectangle 22">
            <a:extLst>
              <a:ext uri="{FF2B5EF4-FFF2-40B4-BE49-F238E27FC236}">
                <a16:creationId xmlns:a16="http://schemas.microsoft.com/office/drawing/2014/main" id="{BA0F614D-2ADB-1716-6AD1-F5189A1CFB4F}"/>
              </a:ext>
            </a:extLst>
          </p:cNvPr>
          <p:cNvSpPr/>
          <p:nvPr/>
        </p:nvSpPr>
        <p:spPr>
          <a:xfrm>
            <a:off x="4347864" y="859988"/>
            <a:ext cx="4604646" cy="26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Qr code&#10;&#10;Description automatically generated">
            <a:extLst>
              <a:ext uri="{FF2B5EF4-FFF2-40B4-BE49-F238E27FC236}">
                <a16:creationId xmlns:a16="http://schemas.microsoft.com/office/drawing/2014/main" id="{CB4EA5E7-1C55-88D5-4761-6D2DE5A317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809" y="4288421"/>
            <a:ext cx="2424454" cy="24244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txBox="1">
            <a:spLocks/>
          </p:cNvSpPr>
          <p:nvPr/>
        </p:nvSpPr>
        <p:spPr>
          <a:xfrm>
            <a:off x="3352800" y="304800"/>
            <a:ext cx="6858000" cy="609600"/>
          </a:xfrm>
          <a:prstGeom prst="rect">
            <a:avLst/>
          </a:prstGeom>
        </p:spPr>
        <p:txBody>
          <a:bodyPr/>
          <a:lstStyle>
            <a:lvl1pPr algn="r" rtl="0" eaLnBrk="0" fontAlgn="base" hangingPunct="0">
              <a:spcBef>
                <a:spcPct val="0"/>
              </a:spcBef>
              <a:spcAft>
                <a:spcPct val="0"/>
              </a:spcAft>
              <a:defRPr sz="2400" b="1" i="1">
                <a:solidFill>
                  <a:srgbClr val="151C77"/>
                </a:solidFill>
                <a:latin typeface="+mj-lt"/>
                <a:ea typeface="+mj-ea"/>
                <a:cs typeface="+mj-cs"/>
              </a:defRPr>
            </a:lvl1pPr>
            <a:lvl2pPr algn="r" rtl="0" eaLnBrk="0" fontAlgn="base" hangingPunct="0">
              <a:spcBef>
                <a:spcPct val="0"/>
              </a:spcBef>
              <a:spcAft>
                <a:spcPct val="0"/>
              </a:spcAft>
              <a:defRPr sz="2400" b="1" i="1">
                <a:solidFill>
                  <a:srgbClr val="151C77"/>
                </a:solidFill>
                <a:latin typeface="Arial" charset="0"/>
              </a:defRPr>
            </a:lvl2pPr>
            <a:lvl3pPr algn="r" rtl="0" eaLnBrk="0" fontAlgn="base" hangingPunct="0">
              <a:spcBef>
                <a:spcPct val="0"/>
              </a:spcBef>
              <a:spcAft>
                <a:spcPct val="0"/>
              </a:spcAft>
              <a:defRPr sz="2400" b="1" i="1">
                <a:solidFill>
                  <a:srgbClr val="151C77"/>
                </a:solidFill>
                <a:latin typeface="Arial" charset="0"/>
              </a:defRPr>
            </a:lvl3pPr>
            <a:lvl4pPr algn="r" rtl="0" eaLnBrk="0" fontAlgn="base" hangingPunct="0">
              <a:spcBef>
                <a:spcPct val="0"/>
              </a:spcBef>
              <a:spcAft>
                <a:spcPct val="0"/>
              </a:spcAft>
              <a:defRPr sz="2400" b="1" i="1">
                <a:solidFill>
                  <a:srgbClr val="151C77"/>
                </a:solidFill>
                <a:latin typeface="Arial" charset="0"/>
              </a:defRPr>
            </a:lvl4pPr>
            <a:lvl5pPr algn="r" rtl="0" eaLnBrk="0" fontAlgn="base" hangingPunct="0">
              <a:spcBef>
                <a:spcPct val="0"/>
              </a:spcBef>
              <a:spcAft>
                <a:spcPct val="0"/>
              </a:spcAft>
              <a:defRPr sz="2400" b="1" i="1">
                <a:solidFill>
                  <a:srgbClr val="151C77"/>
                </a:solidFill>
                <a:latin typeface="Arial" charset="0"/>
              </a:defRPr>
            </a:lvl5pPr>
            <a:lvl6pPr marL="457200" algn="l" rtl="0" fontAlgn="base">
              <a:spcBef>
                <a:spcPct val="0"/>
              </a:spcBef>
              <a:spcAft>
                <a:spcPct val="0"/>
              </a:spcAft>
              <a:defRPr sz="2000">
                <a:solidFill>
                  <a:schemeClr val="bg1"/>
                </a:solidFill>
                <a:latin typeface="Arial" charset="0"/>
              </a:defRPr>
            </a:lvl6pPr>
            <a:lvl7pPr marL="914400" algn="l" rtl="0" fontAlgn="base">
              <a:spcBef>
                <a:spcPct val="0"/>
              </a:spcBef>
              <a:spcAft>
                <a:spcPct val="0"/>
              </a:spcAft>
              <a:defRPr sz="2000">
                <a:solidFill>
                  <a:schemeClr val="bg1"/>
                </a:solidFill>
                <a:latin typeface="Arial" charset="0"/>
              </a:defRPr>
            </a:lvl7pPr>
            <a:lvl8pPr marL="1371600" algn="l" rtl="0" fontAlgn="base">
              <a:spcBef>
                <a:spcPct val="0"/>
              </a:spcBef>
              <a:spcAft>
                <a:spcPct val="0"/>
              </a:spcAft>
              <a:defRPr sz="2000">
                <a:solidFill>
                  <a:schemeClr val="bg1"/>
                </a:solidFill>
                <a:latin typeface="Arial" charset="0"/>
              </a:defRPr>
            </a:lvl8pPr>
            <a:lvl9pPr marL="1828800" algn="l" rtl="0" fontAlgn="base">
              <a:spcBef>
                <a:spcPct val="0"/>
              </a:spcBef>
              <a:spcAft>
                <a:spcPct val="0"/>
              </a:spcAft>
              <a:defRPr sz="2000">
                <a:solidFill>
                  <a:schemeClr val="bg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151C77"/>
                </a:solidFill>
                <a:effectLst/>
                <a:uLnTx/>
                <a:uFillTx/>
                <a:latin typeface="Arial"/>
                <a:ea typeface="+mj-ea"/>
                <a:cs typeface="+mj-cs"/>
              </a:rPr>
              <a:t>Partnership Authorities</a:t>
            </a:r>
          </a:p>
        </p:txBody>
      </p:sp>
      <p:grpSp>
        <p:nvGrpSpPr>
          <p:cNvPr id="25" name="Group 24"/>
          <p:cNvGrpSpPr/>
          <p:nvPr/>
        </p:nvGrpSpPr>
        <p:grpSpPr>
          <a:xfrm>
            <a:off x="1663382" y="1456471"/>
            <a:ext cx="8776018" cy="4510153"/>
            <a:chOff x="139382" y="1561450"/>
            <a:chExt cx="8776018" cy="4510153"/>
          </a:xfrm>
        </p:grpSpPr>
        <p:sp>
          <p:nvSpPr>
            <p:cNvPr id="2" name="Text Box 24"/>
            <p:cNvSpPr txBox="1">
              <a:spLocks noChangeArrowheads="1"/>
            </p:cNvSpPr>
            <p:nvPr/>
          </p:nvSpPr>
          <p:spPr bwMode="auto">
            <a:xfrm>
              <a:off x="2589212" y="5765150"/>
              <a:ext cx="2447925"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Partnership Intermediaries (PIA)</a:t>
              </a:r>
            </a:p>
          </p:txBody>
        </p:sp>
        <p:sp>
          <p:nvSpPr>
            <p:cNvPr id="3" name="Text Box 24"/>
            <p:cNvSpPr txBox="1">
              <a:spLocks noChangeArrowheads="1"/>
            </p:cNvSpPr>
            <p:nvPr/>
          </p:nvSpPr>
          <p:spPr bwMode="auto">
            <a:xfrm>
              <a:off x="3335337" y="2090088"/>
              <a:ext cx="529475"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CPP</a:t>
              </a:r>
            </a:p>
          </p:txBody>
        </p:sp>
        <p:sp>
          <p:nvSpPr>
            <p:cNvPr id="4" name="Text Box 24"/>
            <p:cNvSpPr txBox="1">
              <a:spLocks noChangeArrowheads="1"/>
            </p:cNvSpPr>
            <p:nvPr/>
          </p:nvSpPr>
          <p:spPr bwMode="auto">
            <a:xfrm>
              <a:off x="5730875" y="5765150"/>
              <a:ext cx="453884"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TIA</a:t>
              </a:r>
            </a:p>
          </p:txBody>
        </p:sp>
        <p:sp>
          <p:nvSpPr>
            <p:cNvPr id="5" name="Text Box 24"/>
            <p:cNvSpPr txBox="1">
              <a:spLocks noChangeArrowheads="1"/>
            </p:cNvSpPr>
            <p:nvPr/>
          </p:nvSpPr>
          <p:spPr bwMode="auto">
            <a:xfrm>
              <a:off x="6007100" y="5403200"/>
              <a:ext cx="519094"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OTA</a:t>
              </a:r>
            </a:p>
          </p:txBody>
        </p:sp>
        <p:sp>
          <p:nvSpPr>
            <p:cNvPr id="6" name="Text Box 24"/>
            <p:cNvSpPr txBox="1">
              <a:spLocks noChangeArrowheads="1"/>
            </p:cNvSpPr>
            <p:nvPr/>
          </p:nvSpPr>
          <p:spPr bwMode="auto">
            <a:xfrm>
              <a:off x="5992812" y="3236263"/>
              <a:ext cx="502338"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PLA</a:t>
              </a:r>
            </a:p>
          </p:txBody>
        </p:sp>
        <p:grpSp>
          <p:nvGrpSpPr>
            <p:cNvPr id="7" name="Group 63"/>
            <p:cNvGrpSpPr>
              <a:grpSpLocks/>
            </p:cNvGrpSpPr>
            <p:nvPr/>
          </p:nvGrpSpPr>
          <p:grpSpPr bwMode="auto">
            <a:xfrm>
              <a:off x="139382" y="1603025"/>
              <a:ext cx="8776018" cy="4468539"/>
              <a:chOff x="45668" y="1745375"/>
              <a:chExt cx="8775834" cy="4468518"/>
            </a:xfrm>
          </p:grpSpPr>
          <p:sp>
            <p:nvSpPr>
              <p:cNvPr id="8" name="Rounded Rectangle 62"/>
              <p:cNvSpPr>
                <a:spLocks noChangeArrowheads="1"/>
              </p:cNvSpPr>
              <p:nvPr/>
            </p:nvSpPr>
            <p:spPr bwMode="auto">
              <a:xfrm>
                <a:off x="1168902" y="1745376"/>
                <a:ext cx="3017520" cy="204310"/>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tIns="0" rIns="91440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Government to Government</a:t>
                </a:r>
              </a:p>
            </p:txBody>
          </p:sp>
          <p:sp>
            <p:nvSpPr>
              <p:cNvPr id="9" name="Rounded Rectangle 55"/>
              <p:cNvSpPr>
                <a:spLocks noChangeArrowheads="1"/>
              </p:cNvSpPr>
              <p:nvPr/>
            </p:nvSpPr>
            <p:spPr bwMode="auto">
              <a:xfrm>
                <a:off x="4670001" y="1745375"/>
                <a:ext cx="2743200" cy="204310"/>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91440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Government to Industry</a:t>
                </a:r>
              </a:p>
            </p:txBody>
          </p:sp>
          <p:sp>
            <p:nvSpPr>
              <p:cNvPr id="10" name="Rounded Rectangle 81"/>
              <p:cNvSpPr>
                <a:spLocks noChangeArrowheads="1"/>
              </p:cNvSpPr>
              <p:nvPr/>
            </p:nvSpPr>
            <p:spPr bwMode="auto">
              <a:xfrm>
                <a:off x="336492" y="4755308"/>
                <a:ext cx="4754880" cy="1225862"/>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tIns="731520" rIns="2286000" bIns="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National Defense Authorization Act for FY 1991</a:t>
                </a:r>
              </a:p>
            </p:txBody>
          </p:sp>
          <p:sp>
            <p:nvSpPr>
              <p:cNvPr id="11" name="Rounded Rectangle 96"/>
              <p:cNvSpPr>
                <a:spLocks noChangeArrowheads="1"/>
              </p:cNvSpPr>
              <p:nvPr/>
            </p:nvSpPr>
            <p:spPr bwMode="auto">
              <a:xfrm>
                <a:off x="336492" y="3097012"/>
                <a:ext cx="3017520" cy="408623"/>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tIns="0" rIns="73152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National Defense Authorization Act for FY 1994</a:t>
                </a:r>
              </a:p>
            </p:txBody>
          </p:sp>
          <p:sp>
            <p:nvSpPr>
              <p:cNvPr id="12" name="Rounded Rectangle 95"/>
              <p:cNvSpPr>
                <a:spLocks noChangeArrowheads="1"/>
              </p:cNvSpPr>
              <p:nvPr/>
            </p:nvSpPr>
            <p:spPr bwMode="auto">
              <a:xfrm>
                <a:off x="45668" y="3660460"/>
                <a:ext cx="3108895" cy="408621"/>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tIns="0" rIns="91440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National Defense Authorization Act for FY 1993</a:t>
                </a:r>
              </a:p>
            </p:txBody>
          </p:sp>
          <p:sp>
            <p:nvSpPr>
              <p:cNvPr id="13" name="Rounded Rectangle 86"/>
              <p:cNvSpPr>
                <a:spLocks noChangeArrowheads="1"/>
              </p:cNvSpPr>
              <p:nvPr/>
            </p:nvSpPr>
            <p:spPr bwMode="auto">
              <a:xfrm>
                <a:off x="182825" y="4258392"/>
                <a:ext cx="3017457" cy="408621"/>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tIns="0" rIns="73152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Small Business Research and Development Act for FY 1992</a:t>
                </a:r>
              </a:p>
            </p:txBody>
          </p:sp>
          <p:sp>
            <p:nvSpPr>
              <p:cNvPr id="14" name="Rounded Rectangle 66"/>
              <p:cNvSpPr>
                <a:spLocks noChangeArrowheads="1"/>
              </p:cNvSpPr>
              <p:nvPr/>
            </p:nvSpPr>
            <p:spPr bwMode="auto">
              <a:xfrm>
                <a:off x="5528709" y="5034374"/>
                <a:ext cx="3291840" cy="919397"/>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tIns="0" bIns="4572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National Competitiveness Technology Transfer Act of 1989</a:t>
                </a:r>
              </a:p>
            </p:txBody>
          </p:sp>
          <p:sp>
            <p:nvSpPr>
              <p:cNvPr id="15" name="Rounded Rectangle 75"/>
              <p:cNvSpPr>
                <a:spLocks noChangeArrowheads="1"/>
              </p:cNvSpPr>
              <p:nvPr/>
            </p:nvSpPr>
            <p:spPr bwMode="auto">
              <a:xfrm>
                <a:off x="5817035" y="3122407"/>
                <a:ext cx="2834640" cy="715085"/>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tIns="0" bIns="4572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Bayh-Dole Act of 1980</a:t>
                </a:r>
              </a:p>
            </p:txBody>
          </p:sp>
          <p:sp>
            <p:nvSpPr>
              <p:cNvPr id="16" name="Rounded Rectangle 56"/>
              <p:cNvSpPr>
                <a:spLocks noChangeArrowheads="1"/>
              </p:cNvSpPr>
              <p:nvPr/>
            </p:nvSpPr>
            <p:spPr bwMode="auto">
              <a:xfrm>
                <a:off x="5594363" y="2181256"/>
                <a:ext cx="3227139" cy="408621"/>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91440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Stevenson-Wydler Technology Innovation Act of 1980</a:t>
                </a:r>
              </a:p>
            </p:txBody>
          </p:sp>
          <p:sp>
            <p:nvSpPr>
              <p:cNvPr id="19" name="Text Box 24"/>
              <p:cNvSpPr txBox="1">
                <a:spLocks noChangeArrowheads="1"/>
              </p:cNvSpPr>
              <p:nvPr/>
            </p:nvSpPr>
            <p:spPr bwMode="auto">
              <a:xfrm>
                <a:off x="2482747" y="5907508"/>
                <a:ext cx="2465336" cy="306385"/>
              </a:xfrm>
              <a:prstGeom prst="round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Partnership Intermediaries (PIA)</a:t>
                </a:r>
              </a:p>
            </p:txBody>
          </p:sp>
          <p:sp>
            <p:nvSpPr>
              <p:cNvPr id="20" name="Rounded Rectangle 59"/>
              <p:cNvSpPr>
                <a:spLocks noChangeArrowheads="1"/>
              </p:cNvSpPr>
              <p:nvPr/>
            </p:nvSpPr>
            <p:spPr bwMode="auto">
              <a:xfrm>
                <a:off x="6083639" y="3962399"/>
                <a:ext cx="2651704" cy="408623"/>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73152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Small Business Innovation Development Act of 1982</a:t>
                </a:r>
              </a:p>
            </p:txBody>
          </p:sp>
          <p:sp>
            <p:nvSpPr>
              <p:cNvPr id="21" name="Rounded Rectangle 70"/>
              <p:cNvSpPr>
                <a:spLocks noChangeArrowheads="1"/>
              </p:cNvSpPr>
              <p:nvPr/>
            </p:nvSpPr>
            <p:spPr bwMode="auto">
              <a:xfrm>
                <a:off x="5687571" y="4502643"/>
                <a:ext cx="3108960" cy="408623"/>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82296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Federal Technology Transfer Act of 1986</a:t>
                </a:r>
              </a:p>
            </p:txBody>
          </p:sp>
          <p:sp>
            <p:nvSpPr>
              <p:cNvPr id="23" name="Rounded Rectangle 123"/>
              <p:cNvSpPr>
                <a:spLocks noChangeArrowheads="1"/>
              </p:cNvSpPr>
              <p:nvPr/>
            </p:nvSpPr>
            <p:spPr bwMode="auto">
              <a:xfrm>
                <a:off x="671481" y="2163996"/>
                <a:ext cx="3200400" cy="786594"/>
              </a:xfrm>
              <a:prstGeom prst="roundRect">
                <a:avLst>
                  <a:gd name="adj" fmla="val 16667"/>
                </a:avLst>
              </a:prstGeom>
              <a:solidFill>
                <a:srgbClr val="1B587C"/>
              </a:solidFill>
              <a:ln>
                <a:solidFill>
                  <a:srgbClr val="1F497D"/>
                </a:solidFill>
                <a:headEnd/>
                <a:tailEnd/>
              </a:ln>
            </p:spPr>
            <p:style>
              <a:lnRef idx="2">
                <a:schemeClr val="accent3">
                  <a:shade val="50000"/>
                </a:schemeClr>
              </a:lnRef>
              <a:fillRef idx="1">
                <a:schemeClr val="accent3"/>
              </a:fillRef>
              <a:effectRef idx="0">
                <a:schemeClr val="accent3"/>
              </a:effectRef>
              <a:fontRef idx="minor">
                <a:schemeClr val="lt1"/>
              </a:fontRef>
            </p:style>
            <p:txBody>
              <a:bodyPr tIns="338328"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National Defense Authorization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Act for FY 2011</a:t>
                </a:r>
              </a:p>
            </p:txBody>
          </p:sp>
          <p:sp>
            <p:nvSpPr>
              <p:cNvPr id="24" name="Text Box 24"/>
              <p:cNvSpPr txBox="1">
                <a:spLocks noChangeArrowheads="1"/>
              </p:cNvSpPr>
              <p:nvPr/>
            </p:nvSpPr>
            <p:spPr bwMode="auto">
              <a:xfrm>
                <a:off x="879406" y="2210242"/>
                <a:ext cx="2779218" cy="306452"/>
              </a:xfrm>
              <a:prstGeom prst="round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Rapid Innovation Fund (RIF) Program</a:t>
                </a:r>
              </a:p>
            </p:txBody>
          </p:sp>
          <p:sp>
            <p:nvSpPr>
              <p:cNvPr id="22" name="Text Box 24"/>
              <p:cNvSpPr txBox="1">
                <a:spLocks noChangeArrowheads="1"/>
              </p:cNvSpPr>
              <p:nvPr/>
            </p:nvSpPr>
            <p:spPr bwMode="auto">
              <a:xfrm>
                <a:off x="5646569" y="5907508"/>
                <a:ext cx="2997137" cy="306385"/>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Technology Investment Agreement (TIA)</a:t>
                </a:r>
              </a:p>
            </p:txBody>
          </p:sp>
          <p:sp>
            <p:nvSpPr>
              <p:cNvPr id="18" name="Text Box 24"/>
              <p:cNvSpPr txBox="1">
                <a:spLocks noChangeArrowheads="1"/>
              </p:cNvSpPr>
              <p:nvPr/>
            </p:nvSpPr>
            <p:spPr bwMode="auto">
              <a:xfrm>
                <a:off x="5913263" y="5545560"/>
                <a:ext cx="2527247" cy="306385"/>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Other Transaction Authority (OTA)</a:t>
                </a:r>
              </a:p>
            </p:txBody>
          </p:sp>
          <p:sp>
            <p:nvSpPr>
              <p:cNvPr id="17" name="Text Box 24"/>
              <p:cNvSpPr txBox="1">
                <a:spLocks noChangeArrowheads="1"/>
              </p:cNvSpPr>
              <p:nvPr/>
            </p:nvSpPr>
            <p:spPr bwMode="auto">
              <a:xfrm>
                <a:off x="5898975" y="3378602"/>
                <a:ext cx="2443741" cy="306451"/>
              </a:xfrm>
              <a:prstGeom prst="round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Patent License Agreement (PLA)</a:t>
                </a:r>
              </a:p>
            </p:txBody>
          </p:sp>
        </p:grpSp>
        <p:sp>
          <p:nvSpPr>
            <p:cNvPr id="27" name="Text Box 24"/>
            <p:cNvSpPr txBox="1">
              <a:spLocks noChangeArrowheads="1"/>
            </p:cNvSpPr>
            <p:nvPr/>
          </p:nvSpPr>
          <p:spPr bwMode="auto">
            <a:xfrm>
              <a:off x="3808412" y="5003150"/>
              <a:ext cx="508918" cy="306453"/>
            </a:xfrm>
            <a:prstGeom prst="round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EPA</a:t>
              </a:r>
            </a:p>
          </p:txBody>
        </p:sp>
        <p:sp>
          <p:nvSpPr>
            <p:cNvPr id="28" name="Text Box 24"/>
            <p:cNvSpPr txBox="1">
              <a:spLocks noChangeArrowheads="1"/>
            </p:cNvSpPr>
            <p:nvPr/>
          </p:nvSpPr>
          <p:spPr bwMode="auto">
            <a:xfrm>
              <a:off x="3121025" y="5003150"/>
              <a:ext cx="578411"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IR&amp;D</a:t>
              </a:r>
            </a:p>
          </p:txBody>
        </p:sp>
        <p:sp>
          <p:nvSpPr>
            <p:cNvPr id="30" name="Text Box 24"/>
            <p:cNvSpPr txBox="1">
              <a:spLocks noChangeArrowheads="1"/>
            </p:cNvSpPr>
            <p:nvPr/>
          </p:nvSpPr>
          <p:spPr bwMode="auto">
            <a:xfrm>
              <a:off x="2601912" y="4163363"/>
              <a:ext cx="615383" cy="306453"/>
            </a:xfrm>
            <a:prstGeom prst="round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STTR</a:t>
              </a:r>
            </a:p>
          </p:txBody>
        </p:sp>
        <p:sp>
          <p:nvSpPr>
            <p:cNvPr id="31" name="Text Box 24"/>
            <p:cNvSpPr txBox="1">
              <a:spLocks noChangeArrowheads="1"/>
            </p:cNvSpPr>
            <p:nvPr/>
          </p:nvSpPr>
          <p:spPr bwMode="auto">
            <a:xfrm>
              <a:off x="2365375" y="3574400"/>
              <a:ext cx="838260"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Dual Use</a:t>
              </a:r>
            </a:p>
          </p:txBody>
        </p:sp>
        <p:sp>
          <p:nvSpPr>
            <p:cNvPr id="32" name="Text Box 24"/>
            <p:cNvSpPr txBox="1">
              <a:spLocks noChangeArrowheads="1"/>
            </p:cNvSpPr>
            <p:nvPr/>
          </p:nvSpPr>
          <p:spPr bwMode="auto">
            <a:xfrm>
              <a:off x="2745422" y="3012775"/>
              <a:ext cx="608357" cy="306453"/>
            </a:xfrm>
            <a:prstGeom prst="round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squar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CTA</a:t>
              </a:r>
            </a:p>
          </p:txBody>
        </p:sp>
        <p:sp>
          <p:nvSpPr>
            <p:cNvPr id="33" name="Text Box 24"/>
            <p:cNvSpPr txBox="1">
              <a:spLocks noChangeArrowheads="1"/>
            </p:cNvSpPr>
            <p:nvPr/>
          </p:nvSpPr>
          <p:spPr bwMode="auto">
            <a:xfrm>
              <a:off x="3422650" y="1561450"/>
              <a:ext cx="820114"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Alliances</a:t>
              </a:r>
            </a:p>
          </p:txBody>
        </p:sp>
        <p:sp>
          <p:nvSpPr>
            <p:cNvPr id="34" name="Text Box 24"/>
            <p:cNvSpPr txBox="1">
              <a:spLocks noChangeArrowheads="1"/>
            </p:cNvSpPr>
            <p:nvPr/>
          </p:nvSpPr>
          <p:spPr bwMode="auto">
            <a:xfrm>
              <a:off x="3194050" y="5368275"/>
              <a:ext cx="1620426"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Education Outreach</a:t>
              </a:r>
            </a:p>
          </p:txBody>
        </p:sp>
        <p:sp>
          <p:nvSpPr>
            <p:cNvPr id="35" name="Text Box 24"/>
            <p:cNvSpPr txBox="1">
              <a:spLocks noChangeArrowheads="1"/>
            </p:cNvSpPr>
            <p:nvPr/>
          </p:nvSpPr>
          <p:spPr bwMode="auto">
            <a:xfrm>
              <a:off x="6213475" y="3871263"/>
              <a:ext cx="570008" cy="306453"/>
            </a:xfrm>
            <a:prstGeom prst="round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SBIR</a:t>
              </a:r>
            </a:p>
          </p:txBody>
        </p:sp>
        <p:sp>
          <p:nvSpPr>
            <p:cNvPr id="38" name="Text Box 24"/>
            <p:cNvSpPr txBox="1">
              <a:spLocks noChangeArrowheads="1"/>
            </p:cNvSpPr>
            <p:nvPr/>
          </p:nvSpPr>
          <p:spPr bwMode="auto">
            <a:xfrm>
              <a:off x="4835525" y="1564625"/>
              <a:ext cx="866301"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Contracts</a:t>
              </a:r>
            </a:p>
          </p:txBody>
        </p:sp>
        <p:grpSp>
          <p:nvGrpSpPr>
            <p:cNvPr id="39" name="Group 64"/>
            <p:cNvGrpSpPr>
              <a:grpSpLocks/>
            </p:cNvGrpSpPr>
            <p:nvPr/>
          </p:nvGrpSpPr>
          <p:grpSpPr bwMode="auto">
            <a:xfrm>
              <a:off x="3039410" y="1871043"/>
              <a:ext cx="3166011" cy="3900028"/>
              <a:chOff x="2946430" y="2012727"/>
              <a:chExt cx="3165670" cy="3899954"/>
            </a:xfrm>
          </p:grpSpPr>
          <p:cxnSp>
            <p:nvCxnSpPr>
              <p:cNvPr id="57" name="Straight Arrow Connector 78"/>
              <p:cNvCxnSpPr>
                <a:cxnSpLocks noChangeShapeType="1"/>
              </p:cNvCxnSpPr>
              <p:nvPr/>
            </p:nvCxnSpPr>
            <p:spPr bwMode="auto">
              <a:xfrm flipH="1" flipV="1">
                <a:off x="5006470" y="4355313"/>
                <a:ext cx="681930" cy="1557368"/>
              </a:xfrm>
              <a:prstGeom prst="straightConnector1">
                <a:avLst/>
              </a:prstGeom>
              <a:noFill/>
              <a:ln w="19050" algn="ctr">
                <a:solidFill>
                  <a:schemeClr val="tx1"/>
                </a:solidFill>
                <a:round/>
                <a:headEnd/>
                <a:tailEnd type="triangle" w="med" len="lg"/>
              </a:ln>
            </p:spPr>
          </p:cxnSp>
          <p:sp>
            <p:nvSpPr>
              <p:cNvPr id="40" name="Oval 3"/>
              <p:cNvSpPr>
                <a:spLocks noChangeArrowheads="1"/>
              </p:cNvSpPr>
              <p:nvPr/>
            </p:nvSpPr>
            <p:spPr bwMode="auto">
              <a:xfrm>
                <a:off x="3429629" y="3292227"/>
                <a:ext cx="2285754" cy="1096942"/>
              </a:xfrm>
              <a:custGeom>
                <a:avLst/>
                <a:gdLst>
                  <a:gd name="connsiteX0" fmla="*/ 0 w 2895600"/>
                  <a:gd name="connsiteY0" fmla="*/ 914400 h 1828800"/>
                  <a:gd name="connsiteX1" fmla="*/ 674687 w 2895600"/>
                  <a:gd name="connsiteY1" fmla="*/ 141286 h 1828800"/>
                  <a:gd name="connsiteX2" fmla="*/ 1447802 w 2895600"/>
                  <a:gd name="connsiteY2" fmla="*/ 2 h 1828800"/>
                  <a:gd name="connsiteX3" fmla="*/ 2220918 w 2895600"/>
                  <a:gd name="connsiteY3" fmla="*/ 141288 h 1828800"/>
                  <a:gd name="connsiteX4" fmla="*/ 2895601 w 2895600"/>
                  <a:gd name="connsiteY4" fmla="*/ 914405 h 1828800"/>
                  <a:gd name="connsiteX5" fmla="*/ 2220916 w 2895600"/>
                  <a:gd name="connsiteY5" fmla="*/ 1687520 h 1828800"/>
                  <a:gd name="connsiteX6" fmla="*/ 1447801 w 2895600"/>
                  <a:gd name="connsiteY6" fmla="*/ 1828805 h 1828800"/>
                  <a:gd name="connsiteX7" fmla="*/ 674686 w 2895600"/>
                  <a:gd name="connsiteY7" fmla="*/ 1687520 h 1828800"/>
                  <a:gd name="connsiteX8" fmla="*/ 2 w 2895600"/>
                  <a:gd name="connsiteY8" fmla="*/ 914404 h 1828800"/>
                  <a:gd name="connsiteX9" fmla="*/ 0 w 2895600"/>
                  <a:gd name="connsiteY9" fmla="*/ 9144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0" h="1828800">
                    <a:moveTo>
                      <a:pt x="0" y="914400"/>
                    </a:moveTo>
                    <a:cubicBezTo>
                      <a:pt x="1" y="600658"/>
                      <a:pt x="254682" y="308822"/>
                      <a:pt x="674687" y="141286"/>
                    </a:cubicBezTo>
                    <a:cubicBezTo>
                      <a:pt x="906070" y="48989"/>
                      <a:pt x="1174134" y="2"/>
                      <a:pt x="1447802" y="2"/>
                    </a:cubicBezTo>
                    <a:cubicBezTo>
                      <a:pt x="1721470" y="2"/>
                      <a:pt x="1989534" y="48990"/>
                      <a:pt x="2220918" y="141288"/>
                    </a:cubicBezTo>
                    <a:cubicBezTo>
                      <a:pt x="2640923" y="308825"/>
                      <a:pt x="2895603" y="600662"/>
                      <a:pt x="2895601" y="914405"/>
                    </a:cubicBezTo>
                    <a:cubicBezTo>
                      <a:pt x="2895601" y="1228148"/>
                      <a:pt x="2640920" y="1519984"/>
                      <a:pt x="2220916" y="1687520"/>
                    </a:cubicBezTo>
                    <a:cubicBezTo>
                      <a:pt x="1989533" y="1779817"/>
                      <a:pt x="1721469" y="1828805"/>
                      <a:pt x="1447801" y="1828805"/>
                    </a:cubicBezTo>
                    <a:cubicBezTo>
                      <a:pt x="1174133" y="1828805"/>
                      <a:pt x="906069" y="1779817"/>
                      <a:pt x="674686" y="1687520"/>
                    </a:cubicBezTo>
                    <a:cubicBezTo>
                      <a:pt x="254681" y="1519983"/>
                      <a:pt x="1" y="1228147"/>
                      <a:pt x="2" y="914404"/>
                    </a:cubicBezTo>
                    <a:cubicBezTo>
                      <a:pt x="1" y="914403"/>
                      <a:pt x="1" y="914401"/>
                      <a:pt x="0" y="914400"/>
                    </a:cubicBezTo>
                    <a:close/>
                  </a:path>
                </a:pathLst>
              </a:custGeom>
              <a:ln>
                <a:solidFill>
                  <a:srgbClr val="1F497D"/>
                </a:solidFill>
                <a:headEnd/>
                <a:tailEnd/>
              </a:ln>
            </p:spPr>
            <p:style>
              <a:lnRef idx="2">
                <a:schemeClr val="accent3"/>
              </a:lnRef>
              <a:fillRef idx="1">
                <a:schemeClr val="lt1"/>
              </a:fillRef>
              <a:effectRef idx="0">
                <a:schemeClr val="accent3"/>
              </a:effectRef>
              <a:fontRef idx="minor">
                <a:schemeClr val="dk1"/>
              </a:fontRef>
            </p:style>
            <p:txBody>
              <a:bodyPr wrap="none" lIns="91429" tIns="45714" rIns="91429" bIns="4571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all" spc="0" normalizeH="0" baseline="0" noProof="0" dirty="0">
                    <a:ln>
                      <a:noFill/>
                    </a:ln>
                    <a:solidFill>
                      <a:srgbClr val="000000"/>
                    </a:solidFill>
                    <a:effectLst/>
                    <a:uLnTx/>
                    <a:uFillTx/>
                    <a:latin typeface="Arial"/>
                    <a:ea typeface="+mn-ea"/>
                    <a:cs typeface="+mn-cs"/>
                  </a:rPr>
                  <a:t>Authorizations</a:t>
                </a:r>
              </a:p>
            </p:txBody>
          </p:sp>
          <p:cxnSp>
            <p:nvCxnSpPr>
              <p:cNvPr id="41" name="Straight Arrow Connector 38"/>
              <p:cNvCxnSpPr>
                <a:cxnSpLocks noChangeShapeType="1"/>
              </p:cNvCxnSpPr>
              <p:nvPr/>
            </p:nvCxnSpPr>
            <p:spPr bwMode="auto">
              <a:xfrm flipH="1">
                <a:off x="4765035" y="2030689"/>
                <a:ext cx="406230" cy="1295216"/>
              </a:xfrm>
              <a:prstGeom prst="straightConnector1">
                <a:avLst/>
              </a:prstGeom>
              <a:noFill/>
              <a:ln w="19050" algn="ctr">
                <a:solidFill>
                  <a:schemeClr val="tx1"/>
                </a:solidFill>
                <a:round/>
                <a:headEnd/>
                <a:tailEnd type="triangle" w="med" len="lg"/>
              </a:ln>
            </p:spPr>
          </p:cxnSp>
          <p:cxnSp>
            <p:nvCxnSpPr>
              <p:cNvPr id="42" name="Straight Arrow Connector 26"/>
              <p:cNvCxnSpPr>
                <a:cxnSpLocks noChangeShapeType="1"/>
              </p:cNvCxnSpPr>
              <p:nvPr/>
            </p:nvCxnSpPr>
            <p:spPr bwMode="auto">
              <a:xfrm flipH="1" flipV="1">
                <a:off x="5234007" y="4288614"/>
                <a:ext cx="790012" cy="1256231"/>
              </a:xfrm>
              <a:prstGeom prst="straightConnector1">
                <a:avLst/>
              </a:prstGeom>
              <a:noFill/>
              <a:ln w="19050" algn="ctr">
                <a:solidFill>
                  <a:schemeClr val="tx1"/>
                </a:solidFill>
                <a:round/>
                <a:headEnd/>
                <a:tailEnd type="triangle" w="med" len="lg"/>
              </a:ln>
            </p:spPr>
          </p:cxnSp>
          <p:cxnSp>
            <p:nvCxnSpPr>
              <p:cNvPr id="43" name="Straight Arrow Connector 45"/>
              <p:cNvCxnSpPr>
                <a:cxnSpLocks noChangeShapeType="1"/>
              </p:cNvCxnSpPr>
              <p:nvPr/>
            </p:nvCxnSpPr>
            <p:spPr bwMode="auto">
              <a:xfrm flipH="1">
                <a:off x="5256374" y="2816941"/>
                <a:ext cx="623066" cy="601464"/>
              </a:xfrm>
              <a:prstGeom prst="straightConnector1">
                <a:avLst/>
              </a:prstGeom>
              <a:noFill/>
              <a:ln w="19050" algn="ctr">
                <a:solidFill>
                  <a:schemeClr val="tx1"/>
                </a:solidFill>
                <a:round/>
                <a:headEnd/>
                <a:tailEnd type="triangle" w="med" len="lg"/>
              </a:ln>
            </p:spPr>
          </p:cxnSp>
          <p:cxnSp>
            <p:nvCxnSpPr>
              <p:cNvPr id="44" name="Straight Arrow Connector 54"/>
              <p:cNvCxnSpPr>
                <a:cxnSpLocks noChangeShapeType="1"/>
              </p:cNvCxnSpPr>
              <p:nvPr/>
            </p:nvCxnSpPr>
            <p:spPr bwMode="auto">
              <a:xfrm flipH="1">
                <a:off x="5025339" y="2437341"/>
                <a:ext cx="715201" cy="921867"/>
              </a:xfrm>
              <a:prstGeom prst="straightConnector1">
                <a:avLst/>
              </a:prstGeom>
              <a:noFill/>
              <a:ln w="19050" algn="ctr">
                <a:solidFill>
                  <a:schemeClr val="tx1"/>
                </a:solidFill>
                <a:round/>
                <a:headEnd/>
                <a:tailEnd type="triangle" w="med" len="lg"/>
              </a:ln>
            </p:spPr>
          </p:cxnSp>
          <p:cxnSp>
            <p:nvCxnSpPr>
              <p:cNvPr id="45" name="Straight Arrow Connector 61"/>
              <p:cNvCxnSpPr>
                <a:cxnSpLocks noChangeShapeType="1"/>
              </p:cNvCxnSpPr>
              <p:nvPr/>
            </p:nvCxnSpPr>
            <p:spPr bwMode="auto">
              <a:xfrm flipH="1">
                <a:off x="5557213" y="3539819"/>
                <a:ext cx="370803" cy="27569"/>
              </a:xfrm>
              <a:prstGeom prst="straightConnector1">
                <a:avLst/>
              </a:prstGeom>
              <a:noFill/>
              <a:ln w="19050" algn="ctr">
                <a:solidFill>
                  <a:schemeClr val="tx1"/>
                </a:solidFill>
                <a:round/>
                <a:headEnd/>
                <a:tailEnd type="triangle" w="med" len="lg"/>
              </a:ln>
            </p:spPr>
          </p:cxnSp>
          <p:cxnSp>
            <p:nvCxnSpPr>
              <p:cNvPr id="46" name="Straight Arrow Connector 68"/>
              <p:cNvCxnSpPr>
                <a:cxnSpLocks noChangeShapeType="1"/>
              </p:cNvCxnSpPr>
              <p:nvPr/>
            </p:nvCxnSpPr>
            <p:spPr bwMode="auto">
              <a:xfrm flipH="1" flipV="1">
                <a:off x="5679517" y="3940184"/>
                <a:ext cx="432583" cy="225948"/>
              </a:xfrm>
              <a:prstGeom prst="straightConnector1">
                <a:avLst/>
              </a:prstGeom>
              <a:noFill/>
              <a:ln w="19050" algn="ctr">
                <a:solidFill>
                  <a:schemeClr val="tx1"/>
                </a:solidFill>
                <a:round/>
                <a:headEnd/>
                <a:tailEnd type="triangle" w="med" len="lg"/>
              </a:ln>
            </p:spPr>
          </p:cxnSp>
          <p:cxnSp>
            <p:nvCxnSpPr>
              <p:cNvPr id="47" name="Straight Arrow Connector 72"/>
              <p:cNvCxnSpPr>
                <a:cxnSpLocks noChangeShapeType="1"/>
              </p:cNvCxnSpPr>
              <p:nvPr/>
            </p:nvCxnSpPr>
            <p:spPr bwMode="auto">
              <a:xfrm flipH="1" flipV="1">
                <a:off x="5486607" y="4166015"/>
                <a:ext cx="321043" cy="478345"/>
              </a:xfrm>
              <a:prstGeom prst="straightConnector1">
                <a:avLst/>
              </a:prstGeom>
              <a:noFill/>
              <a:ln w="19050" algn="ctr">
                <a:solidFill>
                  <a:schemeClr val="tx1"/>
                </a:solidFill>
                <a:round/>
                <a:headEnd/>
                <a:tailEnd type="triangle" w="med" len="lg"/>
              </a:ln>
            </p:spPr>
          </p:cxnSp>
          <p:cxnSp>
            <p:nvCxnSpPr>
              <p:cNvPr id="48" name="Straight Arrow Connector 83"/>
              <p:cNvCxnSpPr>
                <a:cxnSpLocks noChangeShapeType="1"/>
              </p:cNvCxnSpPr>
              <p:nvPr/>
            </p:nvCxnSpPr>
            <p:spPr bwMode="auto">
              <a:xfrm flipV="1">
                <a:off x="3981134" y="4362228"/>
                <a:ext cx="337042" cy="768325"/>
              </a:xfrm>
              <a:prstGeom prst="straightConnector1">
                <a:avLst/>
              </a:prstGeom>
              <a:noFill/>
              <a:ln w="19050" algn="ctr">
                <a:solidFill>
                  <a:schemeClr val="tx1"/>
                </a:solidFill>
                <a:round/>
                <a:headEnd/>
                <a:tailEnd type="triangle" w="med" len="lg"/>
              </a:ln>
            </p:spPr>
          </p:cxnSp>
          <p:cxnSp>
            <p:nvCxnSpPr>
              <p:cNvPr id="49" name="Straight Arrow Connector 88"/>
              <p:cNvCxnSpPr>
                <a:cxnSpLocks noChangeShapeType="1"/>
              </p:cNvCxnSpPr>
              <p:nvPr/>
            </p:nvCxnSpPr>
            <p:spPr bwMode="auto">
              <a:xfrm flipV="1">
                <a:off x="3123347" y="4102058"/>
                <a:ext cx="477059" cy="311274"/>
              </a:xfrm>
              <a:prstGeom prst="straightConnector1">
                <a:avLst/>
              </a:prstGeom>
              <a:noFill/>
              <a:ln w="19050" algn="ctr">
                <a:solidFill>
                  <a:schemeClr val="tx1"/>
                </a:solidFill>
                <a:round/>
                <a:headEnd/>
                <a:tailEnd type="triangle" w="med" len="lg"/>
              </a:ln>
            </p:spPr>
          </p:cxnSp>
          <p:cxnSp>
            <p:nvCxnSpPr>
              <p:cNvPr id="50" name="Straight Arrow Connector 94"/>
              <p:cNvCxnSpPr>
                <a:cxnSpLocks noChangeShapeType="1"/>
              </p:cNvCxnSpPr>
              <p:nvPr/>
            </p:nvCxnSpPr>
            <p:spPr bwMode="auto">
              <a:xfrm rot="5400000" flipH="1" flipV="1">
                <a:off x="3869267" y="4826677"/>
                <a:ext cx="1121122" cy="246007"/>
              </a:xfrm>
              <a:prstGeom prst="straightConnector1">
                <a:avLst/>
              </a:prstGeom>
              <a:noFill/>
              <a:ln w="19050" algn="ctr">
                <a:solidFill>
                  <a:schemeClr val="tx1"/>
                </a:solidFill>
                <a:round/>
                <a:headEnd/>
                <a:tailEnd type="triangle" w="med" len="lg"/>
              </a:ln>
            </p:spPr>
          </p:cxnSp>
          <p:cxnSp>
            <p:nvCxnSpPr>
              <p:cNvPr id="51" name="Straight Arrow Connector 100"/>
              <p:cNvCxnSpPr>
                <a:cxnSpLocks noChangeShapeType="1"/>
              </p:cNvCxnSpPr>
              <p:nvPr/>
            </p:nvCxnSpPr>
            <p:spPr bwMode="auto">
              <a:xfrm rot="5400000" flipH="1" flipV="1">
                <a:off x="4007842" y="5150503"/>
                <a:ext cx="1522766" cy="1588"/>
              </a:xfrm>
              <a:prstGeom prst="straightConnector1">
                <a:avLst/>
              </a:prstGeom>
              <a:noFill/>
              <a:ln w="19050" algn="ctr">
                <a:solidFill>
                  <a:schemeClr val="tx1"/>
                </a:solidFill>
                <a:round/>
                <a:headEnd/>
                <a:tailEnd type="triangle" w="med" len="lg"/>
              </a:ln>
            </p:spPr>
          </p:cxnSp>
          <p:cxnSp>
            <p:nvCxnSpPr>
              <p:cNvPr id="52" name="Straight Arrow Connector 108"/>
              <p:cNvCxnSpPr>
                <a:cxnSpLocks noChangeShapeType="1"/>
              </p:cNvCxnSpPr>
              <p:nvPr/>
            </p:nvCxnSpPr>
            <p:spPr bwMode="auto">
              <a:xfrm flipV="1">
                <a:off x="2946430" y="4246189"/>
                <a:ext cx="840248" cy="745038"/>
              </a:xfrm>
              <a:prstGeom prst="straightConnector1">
                <a:avLst/>
              </a:prstGeom>
              <a:noFill/>
              <a:ln w="19050" algn="ctr">
                <a:solidFill>
                  <a:schemeClr val="tx1"/>
                </a:solidFill>
                <a:round/>
                <a:headEnd/>
                <a:tailEnd type="triangle" w="med" len="lg"/>
              </a:ln>
            </p:spPr>
          </p:cxnSp>
          <p:cxnSp>
            <p:nvCxnSpPr>
              <p:cNvPr id="53" name="Straight Arrow Connector 111"/>
              <p:cNvCxnSpPr>
                <a:cxnSpLocks noChangeShapeType="1"/>
                <a:stCxn id="28" idx="0"/>
                <a:endCxn id="40" idx="7"/>
              </p:cNvCxnSpPr>
              <p:nvPr/>
            </p:nvCxnSpPr>
            <p:spPr bwMode="auto">
              <a:xfrm flipV="1">
                <a:off x="3393402" y="4304427"/>
                <a:ext cx="568816" cy="840348"/>
              </a:xfrm>
              <a:prstGeom prst="straightConnector1">
                <a:avLst/>
              </a:prstGeom>
              <a:noFill/>
              <a:ln w="19050" algn="ctr">
                <a:solidFill>
                  <a:schemeClr val="tx1"/>
                </a:solidFill>
                <a:round/>
                <a:headEnd/>
                <a:tailEnd type="triangle" w="med" len="lg"/>
              </a:ln>
            </p:spPr>
          </p:cxnSp>
          <p:cxnSp>
            <p:nvCxnSpPr>
              <p:cNvPr id="54" name="Straight Arrow Connector 118"/>
              <p:cNvCxnSpPr>
                <a:cxnSpLocks noChangeShapeType="1"/>
                <a:stCxn id="31" idx="3"/>
                <a:endCxn id="40" idx="0"/>
              </p:cNvCxnSpPr>
              <p:nvPr/>
            </p:nvCxnSpPr>
            <p:spPr bwMode="auto">
              <a:xfrm flipV="1">
                <a:off x="3110637" y="3840699"/>
                <a:ext cx="318992" cy="28577"/>
              </a:xfrm>
              <a:prstGeom prst="straightConnector1">
                <a:avLst/>
              </a:prstGeom>
              <a:noFill/>
              <a:ln w="19050" algn="ctr">
                <a:solidFill>
                  <a:schemeClr val="tx1"/>
                </a:solidFill>
                <a:round/>
                <a:headEnd/>
                <a:tailEnd type="triangle" w="med" len="lg"/>
              </a:ln>
            </p:spPr>
          </p:cxnSp>
          <p:cxnSp>
            <p:nvCxnSpPr>
              <p:cNvPr id="55" name="Straight Arrow Connector 121"/>
              <p:cNvCxnSpPr>
                <a:cxnSpLocks noChangeShapeType="1"/>
              </p:cNvCxnSpPr>
              <p:nvPr/>
            </p:nvCxnSpPr>
            <p:spPr bwMode="auto">
              <a:xfrm>
                <a:off x="3250120" y="3248854"/>
                <a:ext cx="314584" cy="384759"/>
              </a:xfrm>
              <a:prstGeom prst="straightConnector1">
                <a:avLst/>
              </a:prstGeom>
              <a:noFill/>
              <a:ln w="19050" algn="ctr">
                <a:solidFill>
                  <a:schemeClr val="tx1"/>
                </a:solidFill>
                <a:round/>
                <a:headEnd/>
                <a:tailEnd type="triangle" w="med" len="lg"/>
              </a:ln>
            </p:spPr>
          </p:cxnSp>
          <p:cxnSp>
            <p:nvCxnSpPr>
              <p:cNvPr id="56" name="Straight Arrow Connector 124"/>
              <p:cNvCxnSpPr>
                <a:cxnSpLocks noChangeShapeType="1"/>
              </p:cNvCxnSpPr>
              <p:nvPr/>
            </p:nvCxnSpPr>
            <p:spPr bwMode="auto">
              <a:xfrm rot="16200000" flipH="1">
                <a:off x="3484728" y="2489646"/>
                <a:ext cx="1313178" cy="359340"/>
              </a:xfrm>
              <a:prstGeom prst="straightConnector1">
                <a:avLst/>
              </a:prstGeom>
              <a:noFill/>
              <a:ln w="19050" algn="ctr">
                <a:solidFill>
                  <a:schemeClr val="tx1"/>
                </a:solidFill>
                <a:round/>
                <a:headEnd/>
                <a:tailEnd type="triangle" w="med" len="lg"/>
              </a:ln>
            </p:spPr>
          </p:cxnSp>
          <p:cxnSp>
            <p:nvCxnSpPr>
              <p:cNvPr id="58" name="Straight Arrow Connector 134"/>
              <p:cNvCxnSpPr>
                <a:cxnSpLocks noChangeShapeType="1"/>
                <a:endCxn id="40" idx="1"/>
              </p:cNvCxnSpPr>
              <p:nvPr/>
            </p:nvCxnSpPr>
            <p:spPr bwMode="auto">
              <a:xfrm rot="16200000" flipH="1">
                <a:off x="3361931" y="2776895"/>
                <a:ext cx="838192" cy="361242"/>
              </a:xfrm>
              <a:prstGeom prst="straightConnector1">
                <a:avLst/>
              </a:prstGeom>
              <a:noFill/>
              <a:ln w="19050" algn="ctr">
                <a:solidFill>
                  <a:schemeClr val="tx1"/>
                </a:solidFill>
                <a:round/>
                <a:headEnd/>
                <a:tailEnd type="triangle" w="med" len="lg"/>
              </a:ln>
            </p:spPr>
          </p:cxnSp>
        </p:grpSp>
        <p:sp>
          <p:nvSpPr>
            <p:cNvPr id="29" name="Text Box 24"/>
            <p:cNvSpPr txBox="1">
              <a:spLocks noChangeArrowheads="1"/>
            </p:cNvSpPr>
            <p:nvPr/>
          </p:nvSpPr>
          <p:spPr bwMode="auto">
            <a:xfrm>
              <a:off x="1849368" y="4682475"/>
              <a:ext cx="1274832" cy="306453"/>
            </a:xfrm>
            <a:prstGeom prst="roundRec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Mentor-Protégé</a:t>
              </a:r>
            </a:p>
          </p:txBody>
        </p:sp>
        <p:sp>
          <p:nvSpPr>
            <p:cNvPr id="26" name="Text Box 24"/>
            <p:cNvSpPr txBox="1">
              <a:spLocks noChangeArrowheads="1"/>
            </p:cNvSpPr>
            <p:nvPr/>
          </p:nvSpPr>
          <p:spPr bwMode="auto">
            <a:xfrm>
              <a:off x="5781675" y="2109138"/>
              <a:ext cx="671311"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Grants</a:t>
              </a:r>
            </a:p>
          </p:txBody>
        </p:sp>
        <p:sp>
          <p:nvSpPr>
            <p:cNvPr id="36" name="Text Box 24"/>
            <p:cNvSpPr txBox="1">
              <a:spLocks noChangeArrowheads="1"/>
            </p:cNvSpPr>
            <p:nvPr/>
          </p:nvSpPr>
          <p:spPr bwMode="auto">
            <a:xfrm>
              <a:off x="5822950" y="2480613"/>
              <a:ext cx="1955003" cy="306453"/>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Cooperative Agreements</a:t>
              </a:r>
            </a:p>
          </p:txBody>
        </p:sp>
        <p:sp>
          <p:nvSpPr>
            <p:cNvPr id="37" name="Text Box 24"/>
            <p:cNvSpPr txBox="1">
              <a:spLocks noChangeArrowheads="1"/>
            </p:cNvSpPr>
            <p:nvPr/>
          </p:nvSpPr>
          <p:spPr bwMode="auto">
            <a:xfrm>
              <a:off x="5826125" y="4415775"/>
              <a:ext cx="749567" cy="306453"/>
            </a:xfrm>
            <a:prstGeom prst="round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CRADA</a:t>
              </a:r>
            </a:p>
          </p:txBody>
        </p:sp>
      </p:grpSp>
    </p:spTree>
    <p:extLst>
      <p:ext uri="{BB962C8B-B14F-4D97-AF65-F5344CB8AC3E}">
        <p14:creationId xmlns:p14="http://schemas.microsoft.com/office/powerpoint/2010/main" val="157083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867388" y="1371603"/>
            <a:ext cx="8458200" cy="503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83464" marR="0" lvl="0" indent="-342900" algn="l" defTabSz="914400" rtl="0" eaLnBrk="1" fontAlgn="base" latinLnBrk="0" hangingPunct="1">
              <a:lnSpc>
                <a:spcPct val="100000"/>
              </a:lnSpc>
              <a:spcBef>
                <a:spcPts val="1200"/>
              </a:spcBef>
              <a:spcAft>
                <a:spcPct val="0"/>
              </a:spcAft>
              <a:buClr>
                <a:srgbClr val="151C77"/>
              </a:buClr>
              <a:buSzTx/>
              <a:buFont typeface="Wingdings" panose="05000000000000000000" pitchFamily="2" charset="2"/>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sp>
        <p:nvSpPr>
          <p:cNvPr id="5" name="Rectangle 3"/>
          <p:cNvSpPr txBox="1">
            <a:spLocks noChangeArrowheads="1"/>
          </p:cNvSpPr>
          <p:nvPr/>
        </p:nvSpPr>
        <p:spPr bwMode="auto">
          <a:xfrm>
            <a:off x="1798320" y="1371600"/>
            <a:ext cx="8494596" cy="5093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85750" marR="0" lvl="0" indent="-285750" algn="l" defTabSz="914400" rtl="0" eaLnBrk="1" fontAlgn="base" latinLnBrk="0" hangingPunct="1">
              <a:lnSpc>
                <a:spcPct val="100000"/>
              </a:lnSpc>
              <a:spcBef>
                <a:spcPts val="0"/>
              </a:spcBef>
              <a:spcAft>
                <a:spcPts val="0"/>
              </a:spcAft>
              <a:buClr>
                <a:srgbClr val="151C77"/>
              </a:buClr>
              <a:buSzPct val="8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The Department of the Air Force (DAF) Mentor-Protégé Program (MPP) provides incentives for Mentor Firms to furnish small business concerns (Protégé Firms) with assistance designed to:</a:t>
            </a:r>
          </a:p>
          <a:p>
            <a:pPr marL="742950" marR="0" lvl="1" indent="-285750" algn="l" defTabSz="914400" rtl="0" eaLnBrk="1" fontAlgn="base" latinLnBrk="0" hangingPunct="1">
              <a:lnSpc>
                <a:spcPct val="100000"/>
              </a:lnSpc>
              <a:spcBef>
                <a:spcPts val="600"/>
              </a:spcBef>
              <a:spcAft>
                <a:spcPts val="0"/>
              </a:spcAft>
              <a:buClr>
                <a:srgbClr val="151C7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Enhance the capabilities of Protégé Firms to perform as subcontractors and suppliers under Department of Defense (DoD) contracts and other contracts and subcontracts;</a:t>
            </a:r>
          </a:p>
          <a:p>
            <a:pPr marL="742950" marR="0" lvl="1" indent="-285750" algn="l" defTabSz="914400" rtl="0" eaLnBrk="1" fontAlgn="base" latinLnBrk="0" hangingPunct="1">
              <a:lnSpc>
                <a:spcPct val="100000"/>
              </a:lnSpc>
              <a:spcBef>
                <a:spcPts val="600"/>
              </a:spcBef>
              <a:spcAft>
                <a:spcPts val="0"/>
              </a:spcAft>
              <a:buClr>
                <a:srgbClr val="151C7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Increase participation of Protégé Firms as subcontractors and suppliers under DoD contracts, other Federal Government contracts, and commercial contracts; and</a:t>
            </a:r>
          </a:p>
          <a:p>
            <a:pPr marL="742950" marR="0" lvl="1" indent="-285750" algn="l" defTabSz="914400" rtl="0" eaLnBrk="1" fontAlgn="base" latinLnBrk="0" hangingPunct="1">
              <a:lnSpc>
                <a:spcPct val="100000"/>
              </a:lnSpc>
              <a:spcBef>
                <a:spcPts val="600"/>
              </a:spcBef>
              <a:spcAft>
                <a:spcPts val="0"/>
              </a:spcAft>
              <a:buClr>
                <a:srgbClr val="151C7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Foster the establishment of long-term business relationships between Protégé Firms and their Mentor Firms.</a:t>
            </a:r>
          </a:p>
          <a:p>
            <a:pPr marL="742950" marR="0" lvl="1" indent="-285750" algn="l" defTabSz="914400" rtl="0" eaLnBrk="1" fontAlgn="base" latinLnBrk="0" hangingPunct="1">
              <a:lnSpc>
                <a:spcPct val="100000"/>
              </a:lnSpc>
              <a:spcBef>
                <a:spcPts val="600"/>
              </a:spcBef>
              <a:spcAft>
                <a:spcPts val="0"/>
              </a:spcAft>
              <a:buClr>
                <a:srgbClr val="151C7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Under this program, approved Mentor Firms will enter into Mentor Protégé Agreements (MPAs) with eligible Protégé Firms and provide technical and developmental assistance.</a:t>
            </a: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8" name="Rectangle 2"/>
          <p:cNvSpPr txBox="1">
            <a:spLocks noChangeArrowheads="1"/>
          </p:cNvSpPr>
          <p:nvPr/>
        </p:nvSpPr>
        <p:spPr>
          <a:xfrm>
            <a:off x="3187700" y="76200"/>
            <a:ext cx="7143750" cy="1143000"/>
          </a:xfrm>
          <a:prstGeom prst="rect">
            <a:avLst/>
          </a:prstGeom>
        </p:spPr>
        <p:txBody>
          <a:bodyPr anchor="ct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3600" b="1" i="1" u="none" strike="noStrike" kern="0" cap="none" spc="0" normalizeH="0" baseline="0" noProof="0" dirty="0">
                <a:ln>
                  <a:noFill/>
                </a:ln>
                <a:solidFill>
                  <a:srgbClr val="151C77"/>
                </a:solidFill>
                <a:effectLst/>
                <a:uLnTx/>
                <a:uFillTx/>
                <a:latin typeface="Arial"/>
                <a:ea typeface="+mj-ea"/>
                <a:cs typeface="+mj-cs"/>
              </a:rPr>
              <a:t>Program Purpose</a:t>
            </a:r>
          </a:p>
        </p:txBody>
      </p:sp>
    </p:spTree>
    <p:extLst>
      <p:ext uri="{BB962C8B-B14F-4D97-AF65-F5344CB8AC3E}">
        <p14:creationId xmlns:p14="http://schemas.microsoft.com/office/powerpoint/2010/main" val="194446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0228" y="1371602"/>
            <a:ext cx="8791575" cy="5153025"/>
          </a:xfrm>
        </p:spPr>
        <p:txBody>
          <a:bodyPr/>
          <a:lstStyle/>
          <a:p>
            <a:pPr>
              <a:spcBef>
                <a:spcPts val="1200"/>
              </a:spcBef>
              <a:spcAft>
                <a:spcPts val="0"/>
              </a:spcAft>
              <a:buFont typeface="Wingdings" panose="05000000000000000000" pitchFamily="2" charset="2"/>
              <a:buChar char=""/>
            </a:pPr>
            <a:r>
              <a:rPr lang="en-US" kern="1200" dirty="0"/>
              <a:t>The goal for the DAF MPP is to engage industry to shape and expand the small business industrial base to support DoD or DAF’s mission.</a:t>
            </a:r>
          </a:p>
          <a:p>
            <a:pPr>
              <a:spcBef>
                <a:spcPts val="1200"/>
              </a:spcBef>
              <a:spcAft>
                <a:spcPts val="0"/>
              </a:spcAft>
              <a:buFont typeface="Wingdings" panose="05000000000000000000" pitchFamily="2" charset="2"/>
              <a:buChar char=""/>
            </a:pPr>
            <a:r>
              <a:rPr lang="en-US" kern="1200" dirty="0"/>
              <a:t>The DAF MPP is looking for MPAs that:</a:t>
            </a:r>
          </a:p>
          <a:p>
            <a:pPr marL="742950" lvl="1" indent="-285750">
              <a:spcBef>
                <a:spcPts val="600"/>
              </a:spcBef>
              <a:spcAft>
                <a:spcPts val="0"/>
              </a:spcAft>
              <a:buClrTx/>
              <a:buAutoNum type="alphaLcPeriod"/>
            </a:pPr>
            <a:r>
              <a:rPr lang="en-US" b="0" dirty="0"/>
              <a:t>Directly support a DoD or DAF Program of Record, to include but not limited to, reducing development costs and/or sustainment costs of fielded systems;</a:t>
            </a:r>
          </a:p>
          <a:p>
            <a:pPr marL="742950" lvl="1" indent="-285750">
              <a:spcBef>
                <a:spcPts val="600"/>
              </a:spcBef>
              <a:spcAft>
                <a:spcPts val="0"/>
              </a:spcAft>
              <a:buClrTx/>
              <a:buAutoNum type="alphaLcPeriod"/>
            </a:pPr>
            <a:r>
              <a:rPr lang="en-US" b="0" dirty="0"/>
              <a:t>Increase the likelihood of success in transition and/or commercialization of a DoD or DAF developed and licensed technology under a Patent Licensing Agreement (PLA), a technology co-developed under a Cooperative Research and Development Agreement (CRADA), or a technology funded under the Small Business Innovation Research (SBIR), Small Business Technology Transfer (STTR), Rapid Innovation Fund (RIF), or other similar Programs;</a:t>
            </a:r>
          </a:p>
        </p:txBody>
      </p:sp>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151C77"/>
                </a:solidFill>
              </a:rPr>
              <a:t>DAF Goals and Objectives</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5361E6-692C-43C9-8C75-CB56412E67E1}"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493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54828B9-C5A4-418C-417C-762F62AD05F4}"/>
              </a:ext>
            </a:extLst>
          </p:cNvPr>
          <p:cNvPicPr>
            <a:picLocks noChangeAspect="1"/>
          </p:cNvPicPr>
          <p:nvPr/>
        </p:nvPicPr>
        <p:blipFill>
          <a:blip r:embed="rId2"/>
          <a:stretch>
            <a:fillRect/>
          </a:stretch>
        </p:blipFill>
        <p:spPr>
          <a:xfrm>
            <a:off x="8688423" y="4683858"/>
            <a:ext cx="1047492" cy="1348645"/>
          </a:xfrm>
          <a:prstGeom prst="rect">
            <a:avLst/>
          </a:prstGeom>
        </p:spPr>
      </p:pic>
      <p:pic>
        <p:nvPicPr>
          <p:cNvPr id="10" name="Picture 9"/>
          <p:cNvPicPr>
            <a:picLocks noChangeAspect="1"/>
          </p:cNvPicPr>
          <p:nvPr/>
        </p:nvPicPr>
        <p:blipFill>
          <a:blip r:embed="rId3"/>
          <a:stretch>
            <a:fillRect/>
          </a:stretch>
        </p:blipFill>
        <p:spPr>
          <a:xfrm>
            <a:off x="5978325" y="4660900"/>
            <a:ext cx="1063827" cy="1371600"/>
          </a:xfrm>
          <a:prstGeom prst="rect">
            <a:avLst/>
          </a:prstGeom>
        </p:spPr>
      </p:pic>
      <p:sp>
        <p:nvSpPr>
          <p:cNvPr id="3" name="Content Placeholder 2"/>
          <p:cNvSpPr>
            <a:spLocks noGrp="1"/>
          </p:cNvSpPr>
          <p:nvPr>
            <p:ph idx="1"/>
          </p:nvPr>
        </p:nvSpPr>
        <p:spPr>
          <a:xfrm>
            <a:off x="1800228" y="1371600"/>
            <a:ext cx="8791575" cy="4743450"/>
          </a:xfrm>
        </p:spPr>
        <p:txBody>
          <a:bodyPr/>
          <a:lstStyle/>
          <a:p>
            <a:pPr marL="742950" lvl="1" indent="-285750">
              <a:spcBef>
                <a:spcPts val="600"/>
              </a:spcBef>
              <a:spcAft>
                <a:spcPts val="0"/>
              </a:spcAft>
              <a:buClrTx/>
              <a:buFont typeface="+mj-lt"/>
              <a:buAutoNum type="alphaLcPeriod" startAt="3"/>
            </a:pPr>
            <a:r>
              <a:rPr lang="en-US" b="0" dirty="0"/>
              <a:t>Enhance or accelerate development of an AF capability; or</a:t>
            </a:r>
          </a:p>
          <a:p>
            <a:pPr marL="742950" lvl="1" indent="-285750">
              <a:spcBef>
                <a:spcPts val="600"/>
              </a:spcBef>
              <a:spcAft>
                <a:spcPts val="0"/>
              </a:spcAft>
              <a:buClrTx/>
              <a:buFont typeface="+mj-lt"/>
              <a:buAutoNum type="alphaLcPeriod" startAt="3"/>
            </a:pPr>
            <a:r>
              <a:rPr lang="en-US" b="0" dirty="0"/>
              <a:t>Align with a DoD or AF strategic plan.</a:t>
            </a:r>
          </a:p>
          <a:p>
            <a:pPr>
              <a:spcBef>
                <a:spcPts val="0"/>
              </a:spcBef>
              <a:buFont typeface="Wingdings" panose="05000000000000000000" pitchFamily="2" charset="2"/>
              <a:buChar char="Ø"/>
            </a:pPr>
            <a:endParaRPr lang="en-US" dirty="0">
              <a:solidFill>
                <a:srgbClr val="000000"/>
              </a:solidFill>
              <a:cs typeface="Arial" pitchFamily="34" charset="0"/>
            </a:endParaRPr>
          </a:p>
        </p:txBody>
      </p:sp>
      <p:sp>
        <p:nvSpPr>
          <p:cNvPr id="2" name="Title 1"/>
          <p:cNvSpPr>
            <a:spLocks noGrp="1"/>
          </p:cNvSpPr>
          <p:nvPr>
            <p:ph type="title"/>
          </p:nvPr>
        </p:nvSpPr>
        <p:spPr/>
        <p:txBody>
          <a:bodyPr/>
          <a:lstStyle/>
          <a:p>
            <a:pPr>
              <a:defRPr/>
            </a:pPr>
            <a:r>
              <a:rPr lang="en-US" dirty="0">
                <a:solidFill>
                  <a:srgbClr val="151C77"/>
                </a:solidFill>
              </a:rPr>
              <a:t>DAF Goals and Objectives</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5361E6-692C-43C9-8C75-CB56412E67E1}"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9D44859B-EC0B-752E-9876-02AE3C59C3D4}"/>
              </a:ext>
            </a:extLst>
          </p:cNvPr>
          <p:cNvPicPr>
            <a:picLocks noChangeAspect="1"/>
          </p:cNvPicPr>
          <p:nvPr/>
        </p:nvPicPr>
        <p:blipFill>
          <a:blip r:embed="rId4"/>
          <a:stretch>
            <a:fillRect/>
          </a:stretch>
        </p:blipFill>
        <p:spPr>
          <a:xfrm>
            <a:off x="3213589" y="4660900"/>
            <a:ext cx="1068332" cy="1371600"/>
          </a:xfrm>
          <a:prstGeom prst="rect">
            <a:avLst/>
          </a:prstGeom>
        </p:spPr>
      </p:pic>
      <p:pic>
        <p:nvPicPr>
          <p:cNvPr id="14" name="Picture 13">
            <a:extLst>
              <a:ext uri="{FF2B5EF4-FFF2-40B4-BE49-F238E27FC236}">
                <a16:creationId xmlns:a16="http://schemas.microsoft.com/office/drawing/2014/main" id="{4EFCA788-4743-3E78-87F8-14091D7F4F62}"/>
              </a:ext>
            </a:extLst>
          </p:cNvPr>
          <p:cNvPicPr>
            <a:picLocks noChangeAspect="1"/>
          </p:cNvPicPr>
          <p:nvPr/>
        </p:nvPicPr>
        <p:blipFill>
          <a:blip r:embed="rId5"/>
          <a:stretch>
            <a:fillRect/>
          </a:stretch>
        </p:blipFill>
        <p:spPr>
          <a:xfrm>
            <a:off x="2801197" y="3705014"/>
            <a:ext cx="1066250" cy="1364271"/>
          </a:xfrm>
          <a:prstGeom prst="rect">
            <a:avLst/>
          </a:prstGeom>
        </p:spPr>
      </p:pic>
      <p:pic>
        <p:nvPicPr>
          <p:cNvPr id="15" name="Picture 14">
            <a:extLst>
              <a:ext uri="{FF2B5EF4-FFF2-40B4-BE49-F238E27FC236}">
                <a16:creationId xmlns:a16="http://schemas.microsoft.com/office/drawing/2014/main" id="{648D0ACC-59DB-1DA2-D0BD-948F135B2796}"/>
              </a:ext>
            </a:extLst>
          </p:cNvPr>
          <p:cNvPicPr>
            <a:picLocks noChangeAspect="1"/>
          </p:cNvPicPr>
          <p:nvPr/>
        </p:nvPicPr>
        <p:blipFill>
          <a:blip r:embed="rId6"/>
          <a:stretch>
            <a:fillRect/>
          </a:stretch>
        </p:blipFill>
        <p:spPr>
          <a:xfrm>
            <a:off x="2214838" y="2658021"/>
            <a:ext cx="1070518" cy="1378291"/>
          </a:xfrm>
          <a:prstGeom prst="rect">
            <a:avLst/>
          </a:prstGeom>
        </p:spPr>
      </p:pic>
      <p:pic>
        <p:nvPicPr>
          <p:cNvPr id="18" name="Picture 17">
            <a:extLst>
              <a:ext uri="{FF2B5EF4-FFF2-40B4-BE49-F238E27FC236}">
                <a16:creationId xmlns:a16="http://schemas.microsoft.com/office/drawing/2014/main" id="{E197C20C-3659-12F8-F5FB-15CA5FA28F1E}"/>
              </a:ext>
            </a:extLst>
          </p:cNvPr>
          <p:cNvPicPr>
            <a:picLocks noChangeAspect="1"/>
          </p:cNvPicPr>
          <p:nvPr/>
        </p:nvPicPr>
        <p:blipFill>
          <a:blip r:embed="rId7"/>
          <a:stretch>
            <a:fillRect/>
          </a:stretch>
        </p:blipFill>
        <p:spPr>
          <a:xfrm>
            <a:off x="5454576" y="3727184"/>
            <a:ext cx="1047492" cy="1342098"/>
          </a:xfrm>
          <a:prstGeom prst="rect">
            <a:avLst/>
          </a:prstGeom>
        </p:spPr>
      </p:pic>
      <p:pic>
        <p:nvPicPr>
          <p:cNvPr id="7" name="Picture 6"/>
          <p:cNvPicPr>
            <a:picLocks noChangeAspect="1"/>
          </p:cNvPicPr>
          <p:nvPr/>
        </p:nvPicPr>
        <p:blipFill>
          <a:blip r:embed="rId8"/>
          <a:stretch>
            <a:fillRect/>
          </a:stretch>
        </p:blipFill>
        <p:spPr>
          <a:xfrm>
            <a:off x="5040836" y="2658018"/>
            <a:ext cx="1062317" cy="1371600"/>
          </a:xfrm>
          <a:prstGeom prst="rect">
            <a:avLst/>
          </a:prstGeom>
        </p:spPr>
      </p:pic>
      <p:pic>
        <p:nvPicPr>
          <p:cNvPr id="19" name="Picture 18">
            <a:extLst>
              <a:ext uri="{FF2B5EF4-FFF2-40B4-BE49-F238E27FC236}">
                <a16:creationId xmlns:a16="http://schemas.microsoft.com/office/drawing/2014/main" id="{EEA485B0-B125-E130-3CD9-8F8655D5C58F}"/>
              </a:ext>
            </a:extLst>
          </p:cNvPr>
          <p:cNvPicPr>
            <a:picLocks noChangeAspect="1"/>
          </p:cNvPicPr>
          <p:nvPr/>
        </p:nvPicPr>
        <p:blipFill>
          <a:blip r:embed="rId9"/>
          <a:stretch>
            <a:fillRect/>
          </a:stretch>
        </p:blipFill>
        <p:spPr>
          <a:xfrm>
            <a:off x="8148345" y="3730851"/>
            <a:ext cx="964355" cy="1334769"/>
          </a:xfrm>
          <a:prstGeom prst="rect">
            <a:avLst/>
          </a:prstGeom>
        </p:spPr>
      </p:pic>
      <p:pic>
        <p:nvPicPr>
          <p:cNvPr id="16" name="Picture 15">
            <a:extLst>
              <a:ext uri="{FF2B5EF4-FFF2-40B4-BE49-F238E27FC236}">
                <a16:creationId xmlns:a16="http://schemas.microsoft.com/office/drawing/2014/main" id="{274990AB-B520-A888-21BA-C36013D471BC}"/>
              </a:ext>
            </a:extLst>
          </p:cNvPr>
          <p:cNvPicPr>
            <a:picLocks noChangeAspect="1"/>
          </p:cNvPicPr>
          <p:nvPr/>
        </p:nvPicPr>
        <p:blipFill>
          <a:blip r:embed="rId10"/>
          <a:stretch>
            <a:fillRect/>
          </a:stretch>
        </p:blipFill>
        <p:spPr>
          <a:xfrm>
            <a:off x="7736200" y="2658021"/>
            <a:ext cx="1047492" cy="1346775"/>
          </a:xfrm>
          <a:prstGeom prst="rect">
            <a:avLst/>
          </a:prstGeom>
        </p:spPr>
      </p:pic>
    </p:spTree>
    <p:extLst>
      <p:ext uri="{BB962C8B-B14F-4D97-AF65-F5344CB8AC3E}">
        <p14:creationId xmlns:p14="http://schemas.microsoft.com/office/powerpoint/2010/main" val="384391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6A0EDC-4A2B-400A-A5E0-C268050C4897}" type="slidenum">
              <a:rPr kumimoji="0" 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
        <p:nvSpPr>
          <p:cNvPr id="6" name="Title 1"/>
          <p:cNvSpPr txBox="1">
            <a:spLocks/>
          </p:cNvSpPr>
          <p:nvPr/>
        </p:nvSpPr>
        <p:spPr>
          <a:xfrm>
            <a:off x="3187700" y="76200"/>
            <a:ext cx="7143750" cy="1143000"/>
          </a:xfrm>
          <a:prstGeom prst="rect">
            <a:avLst/>
          </a:prstGeom>
        </p:spPr>
        <p:txBody>
          <a:bodyPr anchor="ct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151C77"/>
                </a:solidFill>
                <a:effectLst/>
                <a:uLnTx/>
                <a:uFillTx/>
                <a:latin typeface="Arial"/>
                <a:ea typeface="+mj-ea"/>
                <a:cs typeface="+mj-cs"/>
              </a:rPr>
              <a:t>DAF Agreement Areas</a:t>
            </a:r>
          </a:p>
        </p:txBody>
      </p:sp>
      <p:sp>
        <p:nvSpPr>
          <p:cNvPr id="7" name="TextBox 4"/>
          <p:cNvSpPr txBox="1">
            <a:spLocks noChangeArrowheads="1"/>
          </p:cNvSpPr>
          <p:nvPr/>
        </p:nvSpPr>
        <p:spPr bwMode="auto">
          <a:xfrm>
            <a:off x="7058028" y="6132513"/>
            <a:ext cx="3597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Data provided by D. Sikora and is current as of 01 Feb 2023</a:t>
            </a:r>
          </a:p>
        </p:txBody>
      </p:sp>
      <p:pic>
        <p:nvPicPr>
          <p:cNvPr id="3" name="Picture 2">
            <a:extLst>
              <a:ext uri="{FF2B5EF4-FFF2-40B4-BE49-F238E27FC236}">
                <a16:creationId xmlns:a16="http://schemas.microsoft.com/office/drawing/2014/main" id="{CB89BB51-7885-D7E8-2F7B-737E71F31B75}"/>
              </a:ext>
            </a:extLst>
          </p:cNvPr>
          <p:cNvPicPr>
            <a:picLocks noChangeAspect="1"/>
          </p:cNvPicPr>
          <p:nvPr/>
        </p:nvPicPr>
        <p:blipFill>
          <a:blip r:embed="rId2"/>
          <a:stretch>
            <a:fillRect/>
          </a:stretch>
        </p:blipFill>
        <p:spPr>
          <a:xfrm>
            <a:off x="3733800" y="2591501"/>
            <a:ext cx="4891088" cy="3906077"/>
          </a:xfrm>
          <a:prstGeom prst="rect">
            <a:avLst/>
          </a:prstGeom>
        </p:spPr>
      </p:pic>
      <p:sp>
        <p:nvSpPr>
          <p:cNvPr id="2" name="Rectangle 3">
            <a:extLst>
              <a:ext uri="{FF2B5EF4-FFF2-40B4-BE49-F238E27FC236}">
                <a16:creationId xmlns:a16="http://schemas.microsoft.com/office/drawing/2014/main" id="{4D9DBB3D-6135-A0E7-63A5-CBFFEEB6E3BE}"/>
              </a:ext>
            </a:extLst>
          </p:cNvPr>
          <p:cNvSpPr txBox="1">
            <a:spLocks noChangeArrowheads="1"/>
          </p:cNvSpPr>
          <p:nvPr/>
        </p:nvSpPr>
        <p:spPr bwMode="auto">
          <a:xfrm>
            <a:off x="1798320" y="1371603"/>
            <a:ext cx="8494596" cy="1584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ts val="600"/>
              </a:spcBef>
              <a:spcAft>
                <a:spcPts val="0"/>
              </a:spcAft>
              <a:buClrTx/>
              <a:buSzTx/>
              <a:buFontTx/>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DAF has been a part of the DoD MPP since 1992</a:t>
            </a:r>
          </a:p>
          <a:p>
            <a:pPr marL="742950" marR="0" lvl="1" indent="-285750" algn="l" defTabSz="914400" rtl="0" eaLnBrk="1" fontAlgn="base" latinLnBrk="0" hangingPunct="1">
              <a:lnSpc>
                <a:spcPct val="100000"/>
              </a:lnSpc>
              <a:spcBef>
                <a:spcPts val="60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Has successfully completed ~330 MPAs since start of the program</a:t>
            </a:r>
          </a:p>
          <a:p>
            <a:pPr marL="742950" marR="0" lvl="1" indent="-285750" algn="l" defTabSz="914400" rtl="0" eaLnBrk="1" fontAlgn="base" latinLnBrk="0" hangingPunct="1">
              <a:lnSpc>
                <a:spcPct val="100000"/>
              </a:lnSpc>
              <a:spcBef>
                <a:spcPts val="60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Currently have 13 active agreements</a:t>
            </a:r>
            <a:endParaRPr kumimoji="0" lang="en-US" sz="1400" b="1"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88704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Updates</a:t>
            </a:r>
          </a:p>
        </p:txBody>
      </p:sp>
      <p:sp>
        <p:nvSpPr>
          <p:cNvPr id="3" name="Content Placeholder 2"/>
          <p:cNvSpPr>
            <a:spLocks noGrp="1"/>
          </p:cNvSpPr>
          <p:nvPr>
            <p:ph idx="1"/>
          </p:nvPr>
        </p:nvSpPr>
        <p:spPr>
          <a:xfrm>
            <a:off x="1800228" y="1504950"/>
            <a:ext cx="8397875" cy="4953000"/>
          </a:xfrm>
        </p:spPr>
        <p:txBody>
          <a:bodyPr/>
          <a:lstStyle/>
          <a:p>
            <a:pPr marL="0" indent="0" eaLnBrk="1" fontAlgn="auto" hangingPunct="1">
              <a:spcBef>
                <a:spcPts val="600"/>
              </a:spcBef>
              <a:spcAft>
                <a:spcPts val="0"/>
              </a:spcAft>
              <a:buNone/>
              <a:defRPr/>
            </a:pPr>
            <a:r>
              <a:rPr lang="en-US" dirty="0">
                <a:solidFill>
                  <a:prstClr val="black"/>
                </a:solidFill>
              </a:rPr>
              <a:t>Significant changes made to the program in the National Defense Authorization Act (NDAA) For FY 2023 (Section 856)</a:t>
            </a:r>
          </a:p>
          <a:p>
            <a:pPr eaLnBrk="1" fontAlgn="auto" hangingPunct="1">
              <a:spcBef>
                <a:spcPts val="600"/>
              </a:spcBef>
              <a:spcAft>
                <a:spcPts val="0"/>
              </a:spcAft>
              <a:buFont typeface="Wingdings" panose="05000000000000000000" pitchFamily="2" charset="2"/>
              <a:buChar char=""/>
              <a:defRPr/>
            </a:pPr>
            <a:r>
              <a:rPr lang="en-US" dirty="0">
                <a:solidFill>
                  <a:prstClr val="black"/>
                </a:solidFill>
              </a:rPr>
              <a:t>DoD Mentor Protégé has been made permanent!</a:t>
            </a:r>
          </a:p>
          <a:p>
            <a:pPr eaLnBrk="1" fontAlgn="auto" hangingPunct="1">
              <a:spcBef>
                <a:spcPts val="600"/>
              </a:spcBef>
              <a:spcAft>
                <a:spcPts val="0"/>
              </a:spcAft>
              <a:buFont typeface="Wingdings" panose="05000000000000000000" pitchFamily="2" charset="2"/>
              <a:buChar char=""/>
              <a:defRPr/>
            </a:pPr>
            <a:r>
              <a:rPr lang="en-US" dirty="0">
                <a:solidFill>
                  <a:prstClr val="black"/>
                </a:solidFill>
              </a:rPr>
              <a:t>Codification of the DoD MPP</a:t>
            </a:r>
          </a:p>
          <a:p>
            <a:pPr marL="742950" lvl="1" indent="-285750" eaLnBrk="1" fontAlgn="auto" hangingPunct="1">
              <a:spcBef>
                <a:spcPts val="600"/>
              </a:spcBef>
              <a:spcAft>
                <a:spcPts val="0"/>
              </a:spcAft>
              <a:buFont typeface="Wingdings" panose="05000000000000000000" pitchFamily="2" charset="2"/>
              <a:buChar char=""/>
              <a:defRPr/>
            </a:pPr>
            <a:r>
              <a:rPr lang="en-US" b="0" dirty="0">
                <a:solidFill>
                  <a:prstClr val="black"/>
                </a:solidFill>
              </a:rPr>
              <a:t>10 USC 4902 from 10 USC 4901 note</a:t>
            </a:r>
          </a:p>
          <a:p>
            <a:pPr eaLnBrk="1" fontAlgn="auto" hangingPunct="1">
              <a:spcBef>
                <a:spcPts val="600"/>
              </a:spcBef>
              <a:spcAft>
                <a:spcPts val="0"/>
              </a:spcAft>
              <a:buFont typeface="Wingdings" panose="05000000000000000000" pitchFamily="2" charset="2"/>
              <a:buChar char=""/>
              <a:defRPr/>
            </a:pPr>
            <a:r>
              <a:rPr lang="en-US" dirty="0"/>
              <a:t>Initial agreement length changed from (2) to (3) years</a:t>
            </a:r>
          </a:p>
          <a:p>
            <a:pPr marL="742950" lvl="1" indent="-285750" eaLnBrk="1" fontAlgn="auto" hangingPunct="1">
              <a:spcBef>
                <a:spcPts val="600"/>
              </a:spcBef>
              <a:spcAft>
                <a:spcPts val="0"/>
              </a:spcAft>
              <a:buFont typeface="Wingdings" panose="05000000000000000000" pitchFamily="2" charset="2"/>
              <a:buChar char=""/>
              <a:defRPr/>
            </a:pPr>
            <a:r>
              <a:rPr lang="en-US" b="0" dirty="0">
                <a:solidFill>
                  <a:prstClr val="black"/>
                </a:solidFill>
              </a:rPr>
              <a:t>Still able to extend to (5) years for “unusual circumstances”</a:t>
            </a:r>
          </a:p>
          <a:p>
            <a:pPr eaLnBrk="1" fontAlgn="auto" hangingPunct="1">
              <a:spcBef>
                <a:spcPts val="600"/>
              </a:spcBef>
              <a:spcAft>
                <a:spcPts val="0"/>
              </a:spcAft>
              <a:buFont typeface="Wingdings" panose="05000000000000000000" pitchFamily="2" charset="2"/>
              <a:buChar char=""/>
              <a:defRPr/>
            </a:pPr>
            <a:r>
              <a:rPr lang="en-US" dirty="0"/>
              <a:t>Additional forms of assistance by Mentor personnel added</a:t>
            </a:r>
          </a:p>
          <a:p>
            <a:pPr marL="742950" lvl="1" indent="-285750" eaLnBrk="1" fontAlgn="auto" hangingPunct="1">
              <a:spcBef>
                <a:spcPts val="600"/>
              </a:spcBef>
              <a:spcAft>
                <a:spcPts val="0"/>
              </a:spcAft>
              <a:buFont typeface="Wingdings" panose="05000000000000000000" pitchFamily="2" charset="2"/>
              <a:buChar char=""/>
              <a:defRPr/>
            </a:pPr>
            <a:r>
              <a:rPr lang="en-US" b="0" dirty="0"/>
              <a:t>Added manufacturing and test and evaluation</a:t>
            </a:r>
          </a:p>
          <a:p>
            <a:pPr eaLnBrk="1" fontAlgn="auto" hangingPunct="1">
              <a:spcBef>
                <a:spcPts val="600"/>
              </a:spcBef>
              <a:spcAft>
                <a:spcPts val="0"/>
              </a:spcAft>
              <a:buFont typeface="Wingdings" panose="05000000000000000000" pitchFamily="2" charset="2"/>
              <a:buChar char=""/>
              <a:defRPr/>
            </a:pPr>
            <a:r>
              <a:rPr lang="en-US" dirty="0"/>
              <a:t>Modified Mentor Firm eligibility</a:t>
            </a:r>
          </a:p>
          <a:p>
            <a:pPr marL="742950" lvl="1" indent="-285750" eaLnBrk="1" fontAlgn="auto" hangingPunct="1">
              <a:spcBef>
                <a:spcPts val="600"/>
              </a:spcBef>
              <a:spcAft>
                <a:spcPts val="0"/>
              </a:spcAft>
              <a:buFont typeface="Wingdings" panose="05000000000000000000" pitchFamily="2" charset="2"/>
              <a:buChar char=""/>
              <a:defRPr/>
            </a:pPr>
            <a:r>
              <a:rPr lang="en-US" b="0" dirty="0"/>
              <a:t>Level of contracts and subcontracts awarded in previous FY lowered to $25M (from $100M)</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BDF859-B77C-4932-B7B0-12C49A93E314}"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4902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Parallax">
  <a:themeElements>
    <a:clrScheme name="SBIR-STTR">
      <a:dk1>
        <a:srgbClr val="000000"/>
      </a:dk1>
      <a:lt1>
        <a:srgbClr val="FFFFFF"/>
      </a:lt1>
      <a:dk2>
        <a:srgbClr val="0B4D83"/>
      </a:dk2>
      <a:lt2>
        <a:srgbClr val="B88E20"/>
      </a:lt2>
      <a:accent1>
        <a:srgbClr val="929397"/>
      </a:accent1>
      <a:accent2>
        <a:srgbClr val="0093AC"/>
      </a:accent2>
      <a:accent3>
        <a:srgbClr val="8FB33E"/>
      </a:accent3>
      <a:accent4>
        <a:srgbClr val="F0C62B"/>
      </a:accent4>
      <a:accent5>
        <a:srgbClr val="DF7F2C"/>
      </a:accent5>
      <a:accent6>
        <a:srgbClr val="C63837"/>
      </a:accent6>
      <a:hlink>
        <a:srgbClr val="3085ED"/>
      </a:hlink>
      <a:folHlink>
        <a:srgbClr val="82B6F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SBIR_STTR_Presentation" id="{6CAE4BEF-027B-DA43-889A-C6897A52FB7C}" vid="{37FCC312-96F8-564E-8608-BABF762C7948}"/>
    </a:ext>
  </a:extLst>
</a:theme>
</file>

<file path=ppt/theme/theme2.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C7E703861A0F4D8E4EC352C7122CC4" ma:contentTypeVersion="12" ma:contentTypeDescription="Create a new document." ma:contentTypeScope="" ma:versionID="784f546bb769974a0dfd574dea8c9a44">
  <xsd:schema xmlns:xsd="http://www.w3.org/2001/XMLSchema" xmlns:xs="http://www.w3.org/2001/XMLSchema" xmlns:p="http://schemas.microsoft.com/office/2006/metadata/properties" xmlns:ns3="8a4dac0d-f43b-438e-9467-027428d98c15" xmlns:ns4="63db6829-04ad-4bf1-9854-330e12d5b183" targetNamespace="http://schemas.microsoft.com/office/2006/metadata/properties" ma:root="true" ma:fieldsID="e9a344a9fc2ec85f786d12a2e5be76b2" ns3:_="" ns4:_="">
    <xsd:import namespace="8a4dac0d-f43b-438e-9467-027428d98c15"/>
    <xsd:import namespace="63db6829-04ad-4bf1-9854-330e12d5b18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dac0d-f43b-438e-9467-027428d98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db6829-04ad-4bf1-9854-330e12d5b1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83E3D-4E17-4DCA-B200-80C24D2F0414}">
  <ds:schemaRefs>
    <ds:schemaRef ds:uri="http://schemas.microsoft.com/sharepoint/v3/contenttype/forms"/>
  </ds:schemaRefs>
</ds:datastoreItem>
</file>

<file path=customXml/itemProps2.xml><?xml version="1.0" encoding="utf-8"?>
<ds:datastoreItem xmlns:ds="http://schemas.openxmlformats.org/officeDocument/2006/customXml" ds:itemID="{4537431D-E8D7-48E8-A14F-28E50C1E9C8B}">
  <ds:schemaRefs>
    <ds:schemaRef ds:uri="8a4dac0d-f43b-438e-9467-027428d98c15"/>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63db6829-04ad-4bf1-9854-330e12d5b18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DCF4528-39B0-4E1B-905D-1BDFF32E38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dac0d-f43b-438e-9467-027428d98c15"/>
    <ds:schemaRef ds:uri="63db6829-04ad-4bf1-9854-330e12d5b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SBIR_STTR_Presentation</Template>
  <TotalTime>17462</TotalTime>
  <Words>2901</Words>
  <Application>Microsoft Office PowerPoint</Application>
  <PresentationFormat>Widescreen</PresentationFormat>
  <Paragraphs>342</Paragraphs>
  <Slides>34</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Century Schoolbook</vt:lpstr>
      <vt:lpstr>Franklin Gothic Book</vt:lpstr>
      <vt:lpstr>Franklin Gothic Medium</vt:lpstr>
      <vt:lpstr>Times New Roman</vt:lpstr>
      <vt:lpstr>Wingdings</vt:lpstr>
      <vt:lpstr>1_Parallax</vt:lpstr>
      <vt:lpstr>USAF(Unclas)</vt:lpstr>
      <vt:lpstr>PowerPoint Presentation</vt:lpstr>
      <vt:lpstr>The slides are located at: www.safcn.af.mil/CISO/Small-Business-Cybersecurity-Information/</vt:lpstr>
      <vt:lpstr>PowerPoint Presentation</vt:lpstr>
      <vt:lpstr>PowerPoint Presentation</vt:lpstr>
      <vt:lpstr>PowerPoint Presentation</vt:lpstr>
      <vt:lpstr>DAF Goals and Objectives</vt:lpstr>
      <vt:lpstr>DAF Goals and Objectives</vt:lpstr>
      <vt:lpstr>PowerPoint Presentation</vt:lpstr>
      <vt:lpstr>Program Updates</vt:lpstr>
      <vt:lpstr>Program Updates</vt:lpstr>
      <vt:lpstr>Protégé Benefits</vt:lpstr>
      <vt:lpstr>Mentor Benefits</vt:lpstr>
      <vt:lpstr>DoD Benefits</vt:lpstr>
      <vt:lpstr>Forms of Assistance</vt:lpstr>
      <vt:lpstr>Forms of Assistance</vt:lpstr>
      <vt:lpstr>Authorized Subcontractors</vt:lpstr>
      <vt:lpstr>Mentor Eligibility</vt:lpstr>
      <vt:lpstr>Mentor Eligibility Con’t</vt:lpstr>
      <vt:lpstr>Protégé Eligibility</vt:lpstr>
      <vt:lpstr>Protégé Eligibility Con’t</vt:lpstr>
      <vt:lpstr>Eligibility Concerns</vt:lpstr>
      <vt:lpstr>Eligibility Concerns</vt:lpstr>
      <vt:lpstr>  Types of Agreements: Directly Reimbursed</vt:lpstr>
      <vt:lpstr>Types of Agreements: Credit</vt:lpstr>
      <vt:lpstr>Types of Agreements: Hybrid</vt:lpstr>
      <vt:lpstr>How to Get Started</vt:lpstr>
      <vt:lpstr>How to Get Started</vt:lpstr>
      <vt:lpstr>How to Get Started</vt:lpstr>
      <vt:lpstr>How to Get Started</vt:lpstr>
      <vt:lpstr>PowerPoint Presentation</vt:lpstr>
      <vt:lpstr>DEPARTMENT OF THE AIR FORCE (DAF)  OFFICE OF SMALL BUSINESS PROGRAMS (SAF/SB) </vt:lpstr>
      <vt:lpstr>PowerPoint Presentation</vt:lpstr>
      <vt:lpstr>Mentor Protégé Links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KIERNAN, KELLEY S CIV USAF AFMC AFRL/SB</dc:creator>
  <cp:lastModifiedBy>KIERNAN, KELLEY S CIV USAF AFMC AFRL/RG</cp:lastModifiedBy>
  <cp:revision>400</cp:revision>
  <dcterms:created xsi:type="dcterms:W3CDTF">2021-04-13T18:37:37Z</dcterms:created>
  <dcterms:modified xsi:type="dcterms:W3CDTF">2023-02-14T18:38:07Z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0x0101007FC7E703861A0F4D8E4EC352C7122CC4</vt:lpwstr>
  </property>
  <property fmtid="{D5CDD505-2E9C-101B-9397-08002B2CF9AE}" pid="3" name="_dlc_DocIdItemGuid">
    <vt:lpwstr>4620a2d8-5f18-494d-baf7-2216824eea37</vt:lpwstr>
  </property>
</Properties>
</file>